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j2veAn2/QJbdPO6kIF/KPa7gw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information provided is for educational purposes and is not intended as medical advice, or a substitute for the medical advice of a physician or other qualified health care professional.  We do not aim to diagnose, treat, cure or prevent any illness or disease.  You should always consult with a doctor or other health care professional for medical advice or information about diagnosis and treatment.    The information in this presentation has not been evaluated by the Food &amp; Drug Administration or any other medical body.</a:t>
            </a:r>
            <a:endParaRPr/>
          </a:p>
          <a:p>
            <a:pPr marL="0" lvl="0" indent="0" algn="l" rtl="0">
              <a:spcBef>
                <a:spcPts val="0"/>
              </a:spcBef>
              <a:spcAft>
                <a:spcPts val="0"/>
              </a:spcAft>
              <a:buNone/>
            </a:pPr>
            <a:endParaRPr/>
          </a:p>
        </p:txBody>
      </p:sp>
      <p:sp>
        <p:nvSpPr>
          <p:cNvPr id="110" name="Google Shape;1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Good morning, good afternoon, good evening…wherever you are in the world this is Dr. Dori Naerbo and I am your host on today’s call.  For those of you who do not know me…I am a clinical researcher and author of several books.  </a:t>
            </a:r>
            <a:endParaRPr/>
          </a:p>
          <a:p>
            <a:pPr marL="0" marR="0" lvl="0" indent="0" algn="l" rtl="0">
              <a:lnSpc>
                <a:spcPct val="100000"/>
              </a:lnSpc>
              <a:spcBef>
                <a:spcPts val="0"/>
              </a:spcBef>
              <a:spcAft>
                <a:spcPts val="0"/>
              </a:spcAft>
              <a:buClr>
                <a:schemeClr val="lt1"/>
              </a:buClr>
              <a:buSzPts val="1200"/>
              <a:buFont typeface="Calibri"/>
              <a:buNone/>
            </a:pPr>
            <a:endParaRPr/>
          </a:p>
          <a:p>
            <a:pPr marL="0" marR="0" lvl="0" indent="0" algn="l" rtl="0">
              <a:lnSpc>
                <a:spcPct val="100000"/>
              </a:lnSpc>
              <a:spcBef>
                <a:spcPts val="0"/>
              </a:spcBef>
              <a:spcAft>
                <a:spcPts val="0"/>
              </a:spcAft>
              <a:buClr>
                <a:schemeClr val="lt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
        <p:nvSpPr>
          <p:cNvPr id="123" name="Google Shape;12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
        <p:nvSpPr>
          <p:cNvPr id="132" name="Google Shape;1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
        <p:nvSpPr>
          <p:cNvPr id="141" name="Google Shape;1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8"/>
          <p:cNvSpPr>
            <a:spLocks noGrp="1"/>
          </p:cNvSpPr>
          <p:nvPr>
            <p:ph type="pic" idx="2"/>
          </p:nvPr>
        </p:nvSpPr>
        <p:spPr>
          <a:xfrm>
            <a:off x="5183188" y="987425"/>
            <a:ext cx="6172200" cy="4873625"/>
          </a:xfrm>
          <a:prstGeom prst="rect">
            <a:avLst/>
          </a:prstGeom>
          <a:noFill/>
          <a:ln>
            <a:noFill/>
          </a:ln>
        </p:spPr>
      </p:sp>
      <p:sp>
        <p:nvSpPr>
          <p:cNvPr id="24" name="Google Shape;24;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hyperlink" Target="https://www.ncbi.nlm.nih.gov/pubmed/?term=Lee%20JS%5BAuthor%5D&amp;cauthor=true&amp;cauthor_uid=32795605" TargetMode="External"/><Relationship Id="rId3" Type="http://schemas.openxmlformats.org/officeDocument/2006/relationships/hyperlink" Target="https://www.ncbi.nlm.nih.gov/pubmed/?term=Im%20JH%5BAuthor%5D&amp;cauthor=true&amp;cauthor_uid=32795605" TargetMode="External"/><Relationship Id="rId7" Type="http://schemas.openxmlformats.org/officeDocument/2006/relationships/hyperlink" Target="https://www.ncbi.nlm.nih.gov/pubmed/?term=Kwon%20HY%5BAuthor%5D&amp;cauthor=true&amp;cauthor_uid=32795605"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ncbi.nlm.nih.gov/pubmed/?term=Chung%20MH%5BAuthor%5D&amp;cauthor=true&amp;cauthor_uid=32795605" TargetMode="External"/><Relationship Id="rId5" Type="http://schemas.openxmlformats.org/officeDocument/2006/relationships/hyperlink" Target="https://www.ncbi.nlm.nih.gov/pubmed/?term=Baek%20J%5BAuthor%5D&amp;cauthor=true&amp;cauthor_uid=32795605" TargetMode="External"/><Relationship Id="rId10" Type="http://schemas.openxmlformats.org/officeDocument/2006/relationships/image" Target="../media/image5.png"/><Relationship Id="rId4" Type="http://schemas.openxmlformats.org/officeDocument/2006/relationships/hyperlink" Target="https://www.ncbi.nlm.nih.gov/pubmed/?term=Je%20YS%5BAuthor%5D&amp;cauthor=true&amp;cauthor_uid=32795605" TargetMode="External"/><Relationship Id="rId9" Type="http://schemas.openxmlformats.org/officeDocument/2006/relationships/hyperlink" Target="https://www.ncbi.nlm.nih.gov/pmc/articles/PMC7418699/"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ubmed/?term=Vollbracht%20C%5BAuthor%5D&amp;cauthor=true&amp;cauthor_uid=3380728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ncbi.nlm.nih.gov/labs/pmc/articles/PMC8066596/" TargetMode="External"/><Relationship Id="rId4" Type="http://schemas.openxmlformats.org/officeDocument/2006/relationships/hyperlink" Target="https://www.ncbi.nlm.nih.gov/pubmed/?term=Kraft%20K%5BAuthor%5D&amp;cauthor=true&amp;cauthor_uid=3380728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pmc/articles/PMC8502749/"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pmc/articles/PMC7675410/"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pubmed.ncbi.nlm.nih.gov/17109576/"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hyperlink" Target="https://www.ncbi.nlm.nih.gov/pmc/articles/PMC7019700/" TargetMode="External"/><Relationship Id="rId3" Type="http://schemas.openxmlformats.org/officeDocument/2006/relationships/hyperlink" Target="https://www.ncbi.nlm.nih.gov/pubmed/?term=Tardy%20AL%5BAuthor%5D&amp;cauthor=true&amp;cauthor_uid=31963141" TargetMode="External"/><Relationship Id="rId7" Type="http://schemas.openxmlformats.org/officeDocument/2006/relationships/hyperlink" Target="https://www.ncbi.nlm.nih.gov/pubmed/?term=Scholey%20A%5BAuthor%5D&amp;cauthor=true&amp;cauthor_uid=31963141"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ncbi.nlm.nih.gov/pubmed/?term=Yilmaz%20C%5BAuthor%5D&amp;cauthor=true&amp;cauthor_uid=31963141" TargetMode="External"/><Relationship Id="rId5" Type="http://schemas.openxmlformats.org/officeDocument/2006/relationships/hyperlink" Target="https://www.ncbi.nlm.nih.gov/pubmed/?term=Marquez%20D%5BAuthor%5D&amp;cauthor=true&amp;cauthor_uid=31963141" TargetMode="External"/><Relationship Id="rId4" Type="http://schemas.openxmlformats.org/officeDocument/2006/relationships/hyperlink" Target="https://www.ncbi.nlm.nih.gov/pubmed/?term=Pouteau%20E%5BAuthor%5D&amp;cauthor=true&amp;cauthor_uid=31963141" TargetMode="Externa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hyperlink" Target="https://www.ncbi.nlm.nih.gov/pmc/articles/PMC7019700/" TargetMode="External"/><Relationship Id="rId3" Type="http://schemas.openxmlformats.org/officeDocument/2006/relationships/hyperlink" Target="https://www.ncbi.nlm.nih.gov/pmc/articles/PMC7418699/" TargetMode="External"/><Relationship Id="rId7" Type="http://schemas.openxmlformats.org/officeDocument/2006/relationships/hyperlink" Target="https://pubmed.ncbi.nlm.nih.gov/17109576/"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ncbi.nlm.nih.gov/pmc/articles/PMC7675410/" TargetMode="External"/><Relationship Id="rId11" Type="http://schemas.openxmlformats.org/officeDocument/2006/relationships/image" Target="../media/image5.png"/><Relationship Id="rId5" Type="http://schemas.openxmlformats.org/officeDocument/2006/relationships/hyperlink" Target="https://www.ncbi.nlm.nih.gov/pmc/articles/PMC8502749/" TargetMode="External"/><Relationship Id="rId10" Type="http://schemas.openxmlformats.org/officeDocument/2006/relationships/hyperlink" Target="https://www.cdc.gov/coronavirus/2019-ncov/covid-data/investigations-discovery/assessing-risk-factors.html" TargetMode="External"/><Relationship Id="rId4" Type="http://schemas.openxmlformats.org/officeDocument/2006/relationships/hyperlink" Target="https://www.ncbi.nlm.nih.gov/labs/pmc/articles/PMC8066596/" TargetMode="External"/><Relationship Id="rId9" Type="http://schemas.openxmlformats.org/officeDocument/2006/relationships/hyperlink" Target="https://coronavirus.dc.gov/page/what-covid-1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
          <p:cNvSpPr/>
          <p:nvPr/>
        </p:nvSpPr>
        <p:spPr>
          <a:xfrm>
            <a:off x="0" y="294291"/>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1"/>
          <p:cNvSpPr txBox="1">
            <a:spLocks noGrp="1"/>
          </p:cNvSpPr>
          <p:nvPr>
            <p:ph type="title"/>
          </p:nvPr>
        </p:nvSpPr>
        <p:spPr>
          <a:xfrm>
            <a:off x="634770" y="1944947"/>
            <a:ext cx="5328709" cy="381788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900"/>
              <a:buFont typeface="Calibri"/>
              <a:buNone/>
            </a:pPr>
            <a:r>
              <a:rPr lang="en-US" sz="4900"/>
              <a:t>Science with </a:t>
            </a:r>
            <a:br>
              <a:rPr lang="en-US" sz="4900"/>
            </a:br>
            <a:r>
              <a:rPr lang="en-US" sz="4900"/>
              <a:t>Dr. Christina Rahm</a:t>
            </a:r>
            <a:br>
              <a:rPr lang="en-US" sz="3700"/>
            </a:br>
            <a:br>
              <a:rPr lang="en-US" sz="3700" b="1"/>
            </a:br>
            <a:r>
              <a:rPr lang="en-US" sz="3700" b="1"/>
              <a:t>We will get started shortly.</a:t>
            </a:r>
            <a:endParaRPr sz="3700"/>
          </a:p>
        </p:txBody>
      </p:sp>
      <p:sp>
        <p:nvSpPr>
          <p:cNvPr id="103" name="Google Shape;103;p1"/>
          <p:cNvSpPr/>
          <p:nvPr/>
        </p:nvSpPr>
        <p:spPr>
          <a:xfrm flipH="1">
            <a:off x="8123336" y="-3"/>
            <a:ext cx="4068664" cy="6858000"/>
          </a:xfrm>
          <a:prstGeom prst="rect">
            <a:avLst/>
          </a:prstGeom>
          <a:gradFill>
            <a:gsLst>
              <a:gs pos="0">
                <a:srgbClr val="000000"/>
              </a:gs>
              <a:gs pos="26000">
                <a:srgbClr val="000000"/>
              </a:gs>
              <a:gs pos="100000">
                <a:schemeClr val="accent1"/>
              </a:gs>
            </a:gsLst>
            <a:lin ang="9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flipH="1">
            <a:off x="8123336" y="-3"/>
            <a:ext cx="3611463" cy="6858000"/>
          </a:xfrm>
          <a:prstGeom prst="rect">
            <a:avLst/>
          </a:prstGeom>
          <a:gradFill>
            <a:gsLst>
              <a:gs pos="0">
                <a:srgbClr val="2F5496">
                  <a:alpha val="55686"/>
                </a:srgbClr>
              </a:gs>
              <a:gs pos="100000">
                <a:srgbClr val="000000">
                  <a:alpha val="51764"/>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1"/>
          <p:cNvSpPr/>
          <p:nvPr/>
        </p:nvSpPr>
        <p:spPr>
          <a:xfrm rot="5400000">
            <a:off x="8230723" y="-89386"/>
            <a:ext cx="3853890" cy="4068665"/>
          </a:xfrm>
          <a:prstGeom prst="rect">
            <a:avLst/>
          </a:prstGeom>
          <a:gradFill>
            <a:gsLst>
              <a:gs pos="0">
                <a:srgbClr val="000000">
                  <a:alpha val="33725"/>
                </a:srgbClr>
              </a:gs>
              <a:gs pos="96000">
                <a:srgbClr val="4472C4">
                  <a:alpha val="0"/>
                </a:srgbClr>
              </a:gs>
              <a:gs pos="100000">
                <a:srgbClr val="4472C4">
                  <a:alpha val="0"/>
                </a:srgbClr>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6" name="Google Shape;106;p1" descr="Logo&#10;&#10;Description automatically generated"/>
          <p:cNvPicPr preferRelativeResize="0"/>
          <p:nvPr/>
        </p:nvPicPr>
        <p:blipFill rotWithShape="1">
          <a:blip r:embed="rId3">
            <a:alphaModFix/>
          </a:blip>
          <a:srcRect r="-1" b="498"/>
          <a:stretch/>
        </p:blipFill>
        <p:spPr>
          <a:xfrm>
            <a:off x="6096000" y="1012536"/>
            <a:ext cx="4756162" cy="4756162"/>
          </a:xfrm>
          <a:custGeom>
            <a:avLst/>
            <a:gdLst/>
            <a:ahLst/>
            <a:cxnLst/>
            <a:rect l="l" t="t" r="r" b="b"/>
            <a:pathLst>
              <a:path w="5031136" h="5031136" extrusionOk="0">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7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10"/>
          <p:cNvSpPr txBox="1">
            <a:spLocks noGrp="1"/>
          </p:cNvSpPr>
          <p:nvPr>
            <p:ph type="title"/>
          </p:nvPr>
        </p:nvSpPr>
        <p:spPr>
          <a:xfrm>
            <a:off x="6412119" y="321734"/>
            <a:ext cx="5136412" cy="1135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3600"/>
              <a:buFont typeface="Calibri"/>
              <a:buNone/>
            </a:pPr>
            <a:r>
              <a:rPr lang="en-US" sz="3600" b="1">
                <a:solidFill>
                  <a:srgbClr val="1E4E79"/>
                </a:solidFill>
              </a:rPr>
              <a:t>POST-COVID</a:t>
            </a:r>
            <a:endParaRPr/>
          </a:p>
        </p:txBody>
      </p:sp>
      <p:sp>
        <p:nvSpPr>
          <p:cNvPr id="257" name="Google Shape;257;p10"/>
          <p:cNvSpPr txBox="1">
            <a:spLocks noGrp="1"/>
          </p:cNvSpPr>
          <p:nvPr>
            <p:ph type="body" idx="1"/>
          </p:nvPr>
        </p:nvSpPr>
        <p:spPr>
          <a:xfrm>
            <a:off x="6412118" y="1457470"/>
            <a:ext cx="5574473" cy="489363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a:t>Late residual symptoms and damage lasting more than 4 weeks after the onset of acute symptoms.</a:t>
            </a:r>
            <a:endParaRPr/>
          </a:p>
          <a:p>
            <a:pPr marL="228600" lvl="0" indent="-228600" algn="l" rtl="0">
              <a:lnSpc>
                <a:spcPct val="90000"/>
              </a:lnSpc>
              <a:spcBef>
                <a:spcPts val="1000"/>
              </a:spcBef>
              <a:spcAft>
                <a:spcPts val="0"/>
              </a:spcAft>
              <a:buClr>
                <a:schemeClr val="dk1"/>
              </a:buClr>
              <a:buSzPts val="1800"/>
              <a:buChar char="•"/>
            </a:pPr>
            <a:r>
              <a:rPr lang="en-US" sz="1800"/>
              <a:t>People who have had a mild acute infection may suffer for weeks or months with persistent symptoms. </a:t>
            </a:r>
            <a:endParaRPr/>
          </a:p>
          <a:p>
            <a:pPr marL="0" lvl="0" indent="0" algn="l" rtl="0">
              <a:lnSpc>
                <a:spcPct val="90000"/>
              </a:lnSpc>
              <a:spcBef>
                <a:spcPts val="1000"/>
              </a:spcBef>
              <a:spcAft>
                <a:spcPts val="0"/>
              </a:spcAft>
              <a:buClr>
                <a:schemeClr val="dk1"/>
              </a:buClr>
              <a:buSzPts val="1800"/>
              <a:buNone/>
            </a:pPr>
            <a:r>
              <a:rPr lang="en-US" sz="1800" b="1"/>
              <a:t>Symptoms:</a:t>
            </a:r>
            <a:endParaRPr/>
          </a:p>
          <a:p>
            <a:pPr marL="685800" lvl="1" indent="-228600" algn="l" rtl="0">
              <a:lnSpc>
                <a:spcPct val="90000"/>
              </a:lnSpc>
              <a:spcBef>
                <a:spcPts val="500"/>
              </a:spcBef>
              <a:spcAft>
                <a:spcPts val="0"/>
              </a:spcAft>
              <a:buClr>
                <a:schemeClr val="dk1"/>
              </a:buClr>
              <a:buSzPts val="1800"/>
              <a:buChar char="•"/>
            </a:pPr>
            <a:r>
              <a:rPr lang="en-US" sz="1800"/>
              <a:t>Shortness of breath, shortness of breath, chest pain, severe fatigue, dizziness, central and peripheral nervous system symptoms (e.g. stroke, polyneuropathy), numbness of limbs, headache, persistent loss or loss of sense of smell and taste.</a:t>
            </a:r>
            <a:endParaRPr/>
          </a:p>
          <a:p>
            <a:pPr marL="685800" lvl="1" indent="-228600" algn="l" rtl="0">
              <a:lnSpc>
                <a:spcPct val="90000"/>
              </a:lnSpc>
              <a:spcBef>
                <a:spcPts val="500"/>
              </a:spcBef>
              <a:spcAft>
                <a:spcPts val="0"/>
              </a:spcAft>
              <a:buClr>
                <a:schemeClr val="dk1"/>
              </a:buClr>
              <a:buSzPts val="1800"/>
              <a:buChar char="•"/>
            </a:pPr>
            <a:r>
              <a:rPr lang="en-US" sz="1800"/>
              <a:t>Anxiety, depression (young people!!), sleep disturbance, "brain fog", dull, labored thinking</a:t>
            </a:r>
            <a:endParaRPr/>
          </a:p>
          <a:p>
            <a:pPr marL="0" lvl="0" indent="0" algn="l" rtl="0">
              <a:lnSpc>
                <a:spcPct val="90000"/>
              </a:lnSpc>
              <a:spcBef>
                <a:spcPts val="1000"/>
              </a:spcBef>
              <a:spcAft>
                <a:spcPts val="0"/>
              </a:spcAft>
              <a:buClr>
                <a:schemeClr val="dk1"/>
              </a:buClr>
              <a:buSzPts val="1800"/>
              <a:buNone/>
            </a:pPr>
            <a:r>
              <a:rPr lang="en-US" sz="1800" b="1"/>
              <a:t>Predisposing factors:</a:t>
            </a:r>
            <a:endParaRPr/>
          </a:p>
          <a:p>
            <a:pPr marL="685800" lvl="1" indent="-228600" algn="l" rtl="0">
              <a:lnSpc>
                <a:spcPct val="90000"/>
              </a:lnSpc>
              <a:spcBef>
                <a:spcPts val="500"/>
              </a:spcBef>
              <a:spcAft>
                <a:spcPts val="0"/>
              </a:spcAft>
              <a:buClr>
                <a:schemeClr val="dk1"/>
              </a:buClr>
              <a:buSzPts val="1800"/>
              <a:buChar char="•"/>
            </a:pPr>
            <a:r>
              <a:rPr lang="en-US" sz="1800"/>
              <a:t>Chronic cardiovascular disease, chronic respiratory disease, metabolic disease, obesity, smoking, extreme stress</a:t>
            </a:r>
            <a:endParaRPr/>
          </a:p>
          <a:p>
            <a:pPr marL="228600" lvl="0" indent="-127000" algn="l" rtl="0">
              <a:lnSpc>
                <a:spcPct val="90000"/>
              </a:lnSpc>
              <a:spcBef>
                <a:spcPts val="1000"/>
              </a:spcBef>
              <a:spcAft>
                <a:spcPts val="0"/>
              </a:spcAft>
              <a:buClr>
                <a:schemeClr val="dk1"/>
              </a:buClr>
              <a:buSzPts val="1600"/>
              <a:buNone/>
            </a:pPr>
            <a:endParaRPr sz="1600"/>
          </a:p>
        </p:txBody>
      </p:sp>
      <p:pic>
        <p:nvPicPr>
          <p:cNvPr id="258" name="Google Shape;258;p10"/>
          <p:cNvPicPr preferRelativeResize="0"/>
          <p:nvPr/>
        </p:nvPicPr>
        <p:blipFill rotWithShape="1">
          <a:blip r:embed="rId3">
            <a:alphaModFix/>
          </a:blip>
          <a:srcRect r="2847"/>
          <a:stretch/>
        </p:blipFill>
        <p:spPr>
          <a:xfrm>
            <a:off x="-2" y="10"/>
            <a:ext cx="6096002" cy="6444897"/>
          </a:xfrm>
          <a:prstGeom prst="rect">
            <a:avLst/>
          </a:prstGeom>
          <a:noFill/>
          <a:ln>
            <a:noFill/>
          </a:ln>
        </p:spPr>
      </p:pic>
      <p:sp>
        <p:nvSpPr>
          <p:cNvPr id="259" name="Google Shape;259;p10"/>
          <p:cNvSpPr/>
          <p:nvPr/>
        </p:nvSpPr>
        <p:spPr>
          <a:xfrm>
            <a:off x="2" y="6452886"/>
            <a:ext cx="12191998" cy="405114"/>
          </a:xfrm>
          <a:prstGeom prst="rect">
            <a:avLst/>
          </a:prstGeom>
          <a:gradFill>
            <a:gsLst>
              <a:gs pos="0">
                <a:srgbClr val="3864B2"/>
              </a:gs>
              <a:gs pos="23000">
                <a:srgbClr val="3864B2"/>
              </a:gs>
              <a:gs pos="69000">
                <a:srgbClr val="2F5496"/>
              </a:gs>
              <a:gs pos="97000">
                <a:srgbClr val="2C4E8C"/>
              </a:gs>
              <a:gs pos="100000">
                <a:srgbClr val="2C4E8C"/>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0" name="Google Shape;260;p10"/>
          <p:cNvSpPr/>
          <p:nvPr/>
        </p:nvSpPr>
        <p:spPr>
          <a:xfrm>
            <a:off x="2584797" y="6519436"/>
            <a:ext cx="697333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E2D5A7"/>
                </a:solidFill>
                <a:latin typeface="Calibri"/>
                <a:ea typeface="Calibri"/>
                <a:cs typeface="Calibri"/>
                <a:sym typeface="Calibri"/>
              </a:rPr>
              <a:t>International Science and Nutrition Society – CURARE CAUSAM – ISNS 2021  </a:t>
            </a:r>
            <a:endParaRPr/>
          </a:p>
        </p:txBody>
      </p:sp>
      <p:sp>
        <p:nvSpPr>
          <p:cNvPr id="261" name="Google Shape;261;p10"/>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62" name="Google Shape;262;p10"/>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E2D5A7"/>
                </a:solidFill>
                <a:latin typeface="Calibri"/>
                <a:ea typeface="Calibri"/>
                <a:cs typeface="Calibri"/>
                <a:sym typeface="Calibri"/>
              </a:rPr>
              <a:t>International Science and Nutrition Society – CURARE CAUSAM – ISNS 2021  </a:t>
            </a:r>
            <a:endParaRPr/>
          </a:p>
        </p:txBody>
      </p:sp>
      <p:pic>
        <p:nvPicPr>
          <p:cNvPr id="263" name="Google Shape;263;p10" descr="Logo&#10;&#10;Description automatically generated"/>
          <p:cNvPicPr preferRelativeResize="0"/>
          <p:nvPr/>
        </p:nvPicPr>
        <p:blipFill rotWithShape="1">
          <a:blip r:embed="rId4">
            <a:alphaModFix/>
          </a:blip>
          <a:srcRect/>
          <a:stretch/>
        </p:blipFill>
        <p:spPr>
          <a:xfrm>
            <a:off x="10409552" y="5355478"/>
            <a:ext cx="1888496" cy="16429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Google Shape;268;p11"/>
          <p:cNvSpPr txBox="1">
            <a:spLocks noGrp="1"/>
          </p:cNvSpPr>
          <p:nvPr>
            <p:ph type="title"/>
          </p:nvPr>
        </p:nvSpPr>
        <p:spPr>
          <a:xfrm>
            <a:off x="6417733" y="490538"/>
            <a:ext cx="5291663" cy="129850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1E4E79"/>
              </a:buClr>
              <a:buSzPts val="4000"/>
              <a:buFont typeface="Calibri"/>
              <a:buNone/>
            </a:pPr>
            <a:r>
              <a:rPr lang="en-US" sz="4000" b="1">
                <a:solidFill>
                  <a:srgbClr val="1E4E79"/>
                </a:solidFill>
              </a:rPr>
              <a:t>Pro-BNP</a:t>
            </a:r>
            <a:endParaRPr/>
          </a:p>
        </p:txBody>
      </p:sp>
      <p:pic>
        <p:nvPicPr>
          <p:cNvPr id="269" name="Google Shape;269;p11"/>
          <p:cNvPicPr preferRelativeResize="0">
            <a:picLocks noGrp="1"/>
          </p:cNvPicPr>
          <p:nvPr>
            <p:ph type="pic" idx="2"/>
          </p:nvPr>
        </p:nvPicPr>
        <p:blipFill rotWithShape="1">
          <a:blip r:embed="rId3">
            <a:alphaModFix/>
          </a:blip>
          <a:srcRect l="4427" r="17109" b="-1"/>
          <a:stretch/>
        </p:blipFill>
        <p:spPr>
          <a:xfrm>
            <a:off x="-9938" y="-21838"/>
            <a:ext cx="6095999" cy="6856413"/>
          </a:xfrm>
          <a:prstGeom prst="rect">
            <a:avLst/>
          </a:prstGeom>
          <a:noFill/>
          <a:ln>
            <a:noFill/>
          </a:ln>
        </p:spPr>
      </p:pic>
      <p:sp>
        <p:nvSpPr>
          <p:cNvPr id="270" name="Google Shape;270;p11"/>
          <p:cNvSpPr txBox="1">
            <a:spLocks noGrp="1"/>
          </p:cNvSpPr>
          <p:nvPr>
            <p:ph type="body" idx="1"/>
          </p:nvPr>
        </p:nvSpPr>
        <p:spPr>
          <a:xfrm>
            <a:off x="6520070" y="2107716"/>
            <a:ext cx="5189325" cy="375284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a:t>Dr. James Januzzi (Harvard University and Massachusetts General Hospital, Boston) pointed out that elevated NT-proBNP may not only be a consequence of myocardial "stretch" due to overload, often described in the literature, but may also indicate a number of cardiac conditions, including "cytokine storm", which is very common in severe, critically ill COVID-19 patients. </a:t>
            </a:r>
            <a:endParaRPr/>
          </a:p>
          <a:p>
            <a:pPr marL="0" lvl="0" indent="0" algn="l" rtl="0">
              <a:lnSpc>
                <a:spcPct val="90000"/>
              </a:lnSpc>
              <a:spcBef>
                <a:spcPts val="1000"/>
              </a:spcBef>
              <a:spcAft>
                <a:spcPts val="0"/>
              </a:spcAft>
              <a:buClr>
                <a:schemeClr val="dk1"/>
              </a:buClr>
              <a:buSzPts val="1800"/>
              <a:buNone/>
            </a:pPr>
            <a:r>
              <a:rPr lang="en-US" sz="1800"/>
              <a:t>In patients hospitalised for severe COVID-19, higher NT-proBNP at the time of admission is strongly suggestive of increased mortality. It also indicates a subgroup of patients in whom cardioprotective therapy is required. </a:t>
            </a:r>
            <a:endParaRPr/>
          </a:p>
        </p:txBody>
      </p:sp>
      <p:sp>
        <p:nvSpPr>
          <p:cNvPr id="271" name="Google Shape;271;p11"/>
          <p:cNvSpPr/>
          <p:nvPr/>
        </p:nvSpPr>
        <p:spPr>
          <a:xfrm>
            <a:off x="-24537" y="6444907"/>
            <a:ext cx="12191998" cy="405114"/>
          </a:xfrm>
          <a:prstGeom prst="rect">
            <a:avLst/>
          </a:prstGeom>
          <a:gradFill>
            <a:gsLst>
              <a:gs pos="0">
                <a:srgbClr val="3864B2"/>
              </a:gs>
              <a:gs pos="23000">
                <a:srgbClr val="3864B2"/>
              </a:gs>
              <a:gs pos="69000">
                <a:srgbClr val="2F5496"/>
              </a:gs>
              <a:gs pos="97000">
                <a:srgbClr val="2C4E8C"/>
              </a:gs>
              <a:gs pos="100000">
                <a:srgbClr val="2C4E8C"/>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11"/>
          <p:cNvSpPr/>
          <p:nvPr/>
        </p:nvSpPr>
        <p:spPr>
          <a:xfrm>
            <a:off x="2617399" y="6478187"/>
            <a:ext cx="700628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E2D5A7"/>
                </a:solidFill>
                <a:latin typeface="Calibri"/>
                <a:ea typeface="Calibri"/>
                <a:cs typeface="Calibri"/>
                <a:sym typeface="Calibri"/>
              </a:rPr>
              <a:t>International Science and Nutrition Society – CURARE CAUSAM – ISNS 2021  </a:t>
            </a:r>
            <a:endParaRPr/>
          </a:p>
        </p:txBody>
      </p:sp>
      <p:sp>
        <p:nvSpPr>
          <p:cNvPr id="273" name="Google Shape;273;p11"/>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74" name="Google Shape;274;p11"/>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E2D5A7"/>
                </a:solidFill>
                <a:latin typeface="Calibri"/>
                <a:ea typeface="Calibri"/>
                <a:cs typeface="Calibri"/>
                <a:sym typeface="Calibri"/>
              </a:rPr>
              <a:t>International Science and Nutrition Society – CURARE CAUSAM – ISNS 2021  </a:t>
            </a:r>
            <a:endParaRPr/>
          </a:p>
        </p:txBody>
      </p:sp>
      <p:pic>
        <p:nvPicPr>
          <p:cNvPr id="275" name="Google Shape;275;p11" descr="Logo&#10;&#10;Description automatically generated"/>
          <p:cNvPicPr preferRelativeResize="0"/>
          <p:nvPr/>
        </p:nvPicPr>
        <p:blipFill rotWithShape="1">
          <a:blip r:embed="rId4">
            <a:alphaModFix/>
          </a:blip>
          <a:srcRect/>
          <a:stretch/>
        </p:blipFill>
        <p:spPr>
          <a:xfrm>
            <a:off x="10409552" y="5355478"/>
            <a:ext cx="1888496" cy="16429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2"/>
          <p:cNvSpPr txBox="1">
            <a:spLocks noGrp="1"/>
          </p:cNvSpPr>
          <p:nvPr>
            <p:ph type="title"/>
          </p:nvPr>
        </p:nvSpPr>
        <p:spPr>
          <a:xfrm>
            <a:off x="542735" y="2525799"/>
            <a:ext cx="4230100" cy="137085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F3864"/>
              </a:buClr>
              <a:buSzPts val="4400"/>
              <a:buFont typeface="Calibri"/>
              <a:buNone/>
            </a:pPr>
            <a:r>
              <a:rPr lang="en-US">
                <a:solidFill>
                  <a:srgbClr val="1F3864"/>
                </a:solidFill>
              </a:rPr>
              <a:t>PROPRIETARY BLENDS LEGEND</a:t>
            </a:r>
            <a:endParaRPr/>
          </a:p>
        </p:txBody>
      </p:sp>
      <p:pic>
        <p:nvPicPr>
          <p:cNvPr id="282" name="Google Shape;282;p12" descr="Logo&#10;&#10;Description automatically generated"/>
          <p:cNvPicPr preferRelativeResize="0"/>
          <p:nvPr/>
        </p:nvPicPr>
        <p:blipFill rotWithShape="1">
          <a:blip r:embed="rId3">
            <a:alphaModFix/>
          </a:blip>
          <a:srcRect/>
          <a:stretch/>
        </p:blipFill>
        <p:spPr>
          <a:xfrm>
            <a:off x="1287842" y="3990040"/>
            <a:ext cx="2600739" cy="2262611"/>
          </a:xfrm>
          <a:prstGeom prst="rect">
            <a:avLst/>
          </a:prstGeom>
          <a:noFill/>
          <a:ln>
            <a:noFill/>
          </a:ln>
        </p:spPr>
      </p:pic>
      <p:sp>
        <p:nvSpPr>
          <p:cNvPr id="283" name="Google Shape;283;p12"/>
          <p:cNvSpPr txBox="1"/>
          <p:nvPr/>
        </p:nvSpPr>
        <p:spPr>
          <a:xfrm>
            <a:off x="5951535" y="123049"/>
            <a:ext cx="5576100" cy="624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rgbClr val="1F3864"/>
                </a:solidFill>
                <a:latin typeface="Avenir"/>
                <a:ea typeface="Avenir"/>
                <a:cs typeface="Avenir"/>
                <a:sym typeface="Avenir"/>
              </a:rPr>
              <a:t>Proprietary blend I: </a:t>
            </a:r>
            <a:r>
              <a:rPr lang="en-US" sz="2800">
                <a:solidFill>
                  <a:schemeClr val="dk1"/>
                </a:solidFill>
                <a:latin typeface="Avenir"/>
                <a:ea typeface="Avenir"/>
                <a:cs typeface="Avenir"/>
                <a:sym typeface="Avenir"/>
              </a:rPr>
              <a:t>Silica, Vitamin C, and Trace Minerals </a:t>
            </a:r>
            <a:endParaRPr/>
          </a:p>
          <a:p>
            <a:pPr marL="0" marR="0" lvl="0" indent="0" algn="l" rtl="0">
              <a:spcBef>
                <a:spcPts val="0"/>
              </a:spcBef>
              <a:spcAft>
                <a:spcPts val="0"/>
              </a:spcAft>
              <a:buNone/>
            </a:pPr>
            <a:endParaRPr sz="2800">
              <a:solidFill>
                <a:schemeClr val="dk1"/>
              </a:solidFill>
              <a:latin typeface="Avenir"/>
              <a:ea typeface="Avenir"/>
              <a:cs typeface="Avenir"/>
              <a:sym typeface="Avenir"/>
            </a:endParaRPr>
          </a:p>
          <a:p>
            <a:pPr marL="0" marR="0" lvl="0" indent="0" algn="l" rtl="0">
              <a:spcBef>
                <a:spcPts val="0"/>
              </a:spcBef>
              <a:spcAft>
                <a:spcPts val="0"/>
              </a:spcAft>
              <a:buNone/>
            </a:pPr>
            <a:r>
              <a:rPr lang="en-US" sz="2800" b="1">
                <a:solidFill>
                  <a:srgbClr val="1F3864"/>
                </a:solidFill>
                <a:latin typeface="Avenir"/>
                <a:ea typeface="Avenir"/>
                <a:cs typeface="Avenir"/>
                <a:sym typeface="Avenir"/>
              </a:rPr>
              <a:t>Proprietary blend II: </a:t>
            </a:r>
            <a:r>
              <a:rPr lang="en-US" sz="2800">
                <a:solidFill>
                  <a:schemeClr val="dk1"/>
                </a:solidFill>
                <a:latin typeface="Avenir"/>
                <a:ea typeface="Avenir"/>
                <a:cs typeface="Avenir"/>
                <a:sym typeface="Avenir"/>
              </a:rPr>
              <a:t>N-acetyl L-tyrosine, Anhydrous Caffeine, L-theanine, Velvet Bean Seed, Pine Bark, Curcumin, and Vitamin D</a:t>
            </a:r>
            <a:endParaRPr/>
          </a:p>
          <a:p>
            <a:pPr marL="0" marR="0" lvl="0" indent="0" algn="l" rtl="0">
              <a:spcBef>
                <a:spcPts val="0"/>
              </a:spcBef>
              <a:spcAft>
                <a:spcPts val="0"/>
              </a:spcAft>
              <a:buNone/>
            </a:pPr>
            <a:endParaRPr sz="2800">
              <a:solidFill>
                <a:schemeClr val="dk1"/>
              </a:solidFill>
              <a:latin typeface="Avenir"/>
              <a:ea typeface="Avenir"/>
              <a:cs typeface="Avenir"/>
              <a:sym typeface="Avenir"/>
            </a:endParaRPr>
          </a:p>
          <a:p>
            <a:pPr marL="0" marR="0" lvl="0" indent="0" algn="l" rtl="0">
              <a:spcBef>
                <a:spcPts val="0"/>
              </a:spcBef>
              <a:spcAft>
                <a:spcPts val="0"/>
              </a:spcAft>
              <a:buNone/>
            </a:pPr>
            <a:r>
              <a:rPr lang="en-US" sz="2800" b="1">
                <a:solidFill>
                  <a:srgbClr val="1F3864"/>
                </a:solidFill>
                <a:latin typeface="Avenir"/>
                <a:ea typeface="Avenir"/>
                <a:cs typeface="Avenir"/>
                <a:sym typeface="Avenir"/>
              </a:rPr>
              <a:t>Proprietary blend III: </a:t>
            </a:r>
            <a:r>
              <a:rPr lang="en-US" sz="2800">
                <a:solidFill>
                  <a:schemeClr val="dk1"/>
                </a:solidFill>
                <a:latin typeface="Avenir"/>
                <a:ea typeface="Avenir"/>
                <a:cs typeface="Avenir"/>
                <a:sym typeface="Avenir"/>
              </a:rPr>
              <a:t>Black seed Oil, Resveratrol, Turmeric, Raspberry Ketones, Apple Cider Vinegar, Aloe Vera, and D-Ribose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2"/>
          <p:cNvSpPr/>
          <p:nvPr/>
        </p:nvSpPr>
        <p:spPr>
          <a:xfrm>
            <a:off x="2" y="6452886"/>
            <a:ext cx="12191998" cy="405114"/>
          </a:xfrm>
          <a:prstGeom prst="rect">
            <a:avLst/>
          </a:prstGeom>
          <a:gradFill>
            <a:gsLst>
              <a:gs pos="0">
                <a:srgbClr val="3864B2"/>
              </a:gs>
              <a:gs pos="23000">
                <a:srgbClr val="3864B2"/>
              </a:gs>
              <a:gs pos="69000">
                <a:srgbClr val="2F5496"/>
              </a:gs>
              <a:gs pos="97000">
                <a:srgbClr val="2C4E8C"/>
              </a:gs>
              <a:gs pos="100000">
                <a:srgbClr val="2C4E8C"/>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12"/>
          <p:cNvSpPr/>
          <p:nvPr/>
        </p:nvSpPr>
        <p:spPr>
          <a:xfrm>
            <a:off x="2753497" y="6519446"/>
            <a:ext cx="668500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
        <p:nvSpPr>
          <p:cNvPr id="286" name="Google Shape;286;p12"/>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2"/>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3"/>
          <p:cNvSpPr txBox="1">
            <a:spLocks noGrp="1"/>
          </p:cNvSpPr>
          <p:nvPr>
            <p:ph type="title"/>
          </p:nvPr>
        </p:nvSpPr>
        <p:spPr>
          <a:xfrm>
            <a:off x="0" y="2303118"/>
            <a:ext cx="5300067" cy="13842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4400"/>
              <a:buFont typeface="Calibri"/>
              <a:buNone/>
            </a:pPr>
            <a:r>
              <a:rPr lang="en-US">
                <a:solidFill>
                  <a:srgbClr val="1F3864"/>
                </a:solidFill>
              </a:rPr>
              <a:t>ISNS </a:t>
            </a:r>
            <a:br>
              <a:rPr lang="en-US">
                <a:solidFill>
                  <a:srgbClr val="1F3864"/>
                </a:solidFill>
              </a:rPr>
            </a:br>
            <a:r>
              <a:rPr lang="en-US">
                <a:solidFill>
                  <a:srgbClr val="1F3864"/>
                </a:solidFill>
              </a:rPr>
              <a:t>CASE STUDY:</a:t>
            </a:r>
            <a:br>
              <a:rPr lang="en-US">
                <a:solidFill>
                  <a:srgbClr val="1F3864"/>
                </a:solidFill>
              </a:rPr>
            </a:br>
            <a:r>
              <a:rPr lang="en-US">
                <a:solidFill>
                  <a:srgbClr val="1F3864"/>
                </a:solidFill>
              </a:rPr>
              <a:t>Post-COVID</a:t>
            </a:r>
            <a:br>
              <a:rPr lang="en-US">
                <a:solidFill>
                  <a:srgbClr val="1F3864"/>
                </a:solidFill>
              </a:rPr>
            </a:br>
            <a:r>
              <a:rPr lang="en-US">
                <a:solidFill>
                  <a:srgbClr val="1F3864"/>
                </a:solidFill>
              </a:rPr>
              <a:t> Syndrome </a:t>
            </a:r>
            <a:endParaRPr/>
          </a:p>
        </p:txBody>
      </p:sp>
      <p:sp>
        <p:nvSpPr>
          <p:cNvPr id="294" name="Google Shape;294;p13"/>
          <p:cNvSpPr txBox="1">
            <a:spLocks noGrp="1"/>
          </p:cNvSpPr>
          <p:nvPr>
            <p:ph type="body" idx="1"/>
          </p:nvPr>
        </p:nvSpPr>
        <p:spPr>
          <a:xfrm>
            <a:off x="4352999" y="540225"/>
            <a:ext cx="7839000" cy="5904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000"/>
              <a:buNone/>
            </a:pPr>
            <a:r>
              <a:rPr lang="en-US" sz="2000" b="1">
                <a:solidFill>
                  <a:srgbClr val="1F3864"/>
                </a:solidFill>
              </a:rPr>
              <a:t>Patient: </a:t>
            </a:r>
            <a:r>
              <a:rPr lang="en-US" sz="2000"/>
              <a:t>Male</a:t>
            </a:r>
            <a:endParaRPr/>
          </a:p>
          <a:p>
            <a:pPr marL="0" lvl="0" indent="0" algn="l" rtl="0">
              <a:lnSpc>
                <a:spcPct val="90000"/>
              </a:lnSpc>
              <a:spcBef>
                <a:spcPts val="1000"/>
              </a:spcBef>
              <a:spcAft>
                <a:spcPts val="0"/>
              </a:spcAft>
              <a:buClr>
                <a:srgbClr val="1F3864"/>
              </a:buClr>
              <a:buSzPts val="2000"/>
              <a:buNone/>
            </a:pPr>
            <a:r>
              <a:rPr lang="en-US" sz="2000" b="1">
                <a:solidFill>
                  <a:srgbClr val="1F3864"/>
                </a:solidFill>
              </a:rPr>
              <a:t>Age</a:t>
            </a:r>
            <a:r>
              <a:rPr lang="en-US" sz="2000"/>
              <a:t>: 40-year-old</a:t>
            </a:r>
            <a:endParaRPr/>
          </a:p>
          <a:p>
            <a:pPr marL="0" lvl="0" indent="0" algn="l" rtl="0">
              <a:lnSpc>
                <a:spcPct val="90000"/>
              </a:lnSpc>
              <a:spcBef>
                <a:spcPts val="1000"/>
              </a:spcBef>
              <a:spcAft>
                <a:spcPts val="0"/>
              </a:spcAft>
              <a:buClr>
                <a:srgbClr val="1F3864"/>
              </a:buClr>
              <a:buSzPts val="2000"/>
              <a:buNone/>
            </a:pPr>
            <a:r>
              <a:rPr lang="en-US" sz="2000" b="1">
                <a:solidFill>
                  <a:srgbClr val="1F3864"/>
                </a:solidFill>
              </a:rPr>
              <a:t>History: </a:t>
            </a:r>
            <a:r>
              <a:rPr lang="en-US" sz="2000"/>
              <a:t>A 40-year-old male A 40-year-old male suffered from COVID infection in May this year. He is a regular sportsman, non-smoker, and not obese. He experienced mild symptoms including fever, mild fatigue, and loss of taste and smell. After 2 weeks, these symptoms disappeared. His medication is Bisoprolol 5mg daily. </a:t>
            </a:r>
            <a:endParaRPr/>
          </a:p>
          <a:p>
            <a:pPr marL="0" lvl="0" indent="0" algn="l" rtl="0">
              <a:lnSpc>
                <a:spcPct val="90000"/>
              </a:lnSpc>
              <a:spcBef>
                <a:spcPts val="1000"/>
              </a:spcBef>
              <a:spcAft>
                <a:spcPts val="0"/>
              </a:spcAft>
              <a:buClr>
                <a:schemeClr val="dk1"/>
              </a:buClr>
              <a:buSzPts val="2000"/>
              <a:buNone/>
            </a:pPr>
            <a:r>
              <a:rPr lang="en-US" sz="2000"/>
              <a:t>First consultation was middle of October</a:t>
            </a:r>
            <a:endParaRPr/>
          </a:p>
          <a:p>
            <a:pPr marL="228600" lvl="0" indent="-228600" algn="l" rtl="0">
              <a:lnSpc>
                <a:spcPct val="90000"/>
              </a:lnSpc>
              <a:spcBef>
                <a:spcPts val="1000"/>
              </a:spcBef>
              <a:spcAft>
                <a:spcPts val="0"/>
              </a:spcAft>
              <a:buClr>
                <a:schemeClr val="dk1"/>
              </a:buClr>
              <a:buSzPts val="2000"/>
              <a:buChar char="•"/>
            </a:pPr>
            <a:r>
              <a:rPr lang="en-US" sz="2000"/>
              <a:t>Symptoms: difficulty breathing with mild physical exertion, severe fatigue, dizziness, numbness in limbs, headache, sleep disturbance, "brain-fog", dull, difficult thinking, unable to do sports because she could not do sports.</a:t>
            </a:r>
            <a:endParaRPr/>
          </a:p>
          <a:p>
            <a:pPr marL="228600" lvl="0" indent="-228600" algn="l" rtl="0">
              <a:lnSpc>
                <a:spcPct val="90000"/>
              </a:lnSpc>
              <a:spcBef>
                <a:spcPts val="1000"/>
              </a:spcBef>
              <a:spcAft>
                <a:spcPts val="0"/>
              </a:spcAft>
              <a:buClr>
                <a:schemeClr val="dk1"/>
              </a:buClr>
              <a:buSzPts val="2000"/>
              <a:buChar char="•"/>
            </a:pPr>
            <a:r>
              <a:rPr lang="en-US" sz="2000"/>
              <a:t>Diagnostics (chest x-ray, ECG, cardiac ultrasound, laboratory tests)</a:t>
            </a:r>
            <a:endParaRPr/>
          </a:p>
          <a:p>
            <a:pPr marL="228600" lvl="0" indent="-228600" algn="l" rtl="0">
              <a:lnSpc>
                <a:spcPct val="90000"/>
              </a:lnSpc>
              <a:spcBef>
                <a:spcPts val="1000"/>
              </a:spcBef>
              <a:spcAft>
                <a:spcPts val="0"/>
              </a:spcAft>
              <a:buClr>
                <a:schemeClr val="dk1"/>
              </a:buClr>
              <a:buSzPts val="2000"/>
              <a:buChar char="•"/>
            </a:pPr>
            <a:r>
              <a:rPr lang="en-US" sz="2000"/>
              <a:t> High pro-BNP 360pg/ml (normal up to 125) and higher liver enzyme levels: ASAT-105 (U/L) (range 0-50), ALAT-192, range (0-50)</a:t>
            </a:r>
            <a:endParaRPr/>
          </a:p>
          <a:p>
            <a:pPr marL="0" lvl="0" indent="0" algn="l" rtl="0">
              <a:lnSpc>
                <a:spcPct val="90000"/>
              </a:lnSpc>
              <a:spcBef>
                <a:spcPts val="1000"/>
              </a:spcBef>
              <a:spcAft>
                <a:spcPts val="0"/>
              </a:spcAft>
              <a:buClr>
                <a:schemeClr val="dk1"/>
              </a:buClr>
              <a:buSzPts val="2000"/>
              <a:buNone/>
            </a:pPr>
            <a:r>
              <a:rPr lang="en-US" sz="2000"/>
              <a:t>(Treatment and Results on Next Slide)</a:t>
            </a:r>
            <a:endParaRPr/>
          </a:p>
          <a:p>
            <a:pPr marL="0" lvl="0" indent="0" algn="l" rtl="0">
              <a:lnSpc>
                <a:spcPct val="90000"/>
              </a:lnSpc>
              <a:spcBef>
                <a:spcPts val="1000"/>
              </a:spcBef>
              <a:spcAft>
                <a:spcPts val="0"/>
              </a:spcAft>
              <a:buClr>
                <a:schemeClr val="dk1"/>
              </a:buClr>
              <a:buSzPts val="1800"/>
              <a:buNone/>
            </a:pPr>
            <a:endParaRPr sz="1800"/>
          </a:p>
        </p:txBody>
      </p:sp>
      <p:pic>
        <p:nvPicPr>
          <p:cNvPr id="295" name="Google Shape;295;p13" descr="Logo&#10;&#10;Description automatically generated"/>
          <p:cNvPicPr preferRelativeResize="0"/>
          <p:nvPr/>
        </p:nvPicPr>
        <p:blipFill rotWithShape="1">
          <a:blip r:embed="rId3">
            <a:alphaModFix/>
          </a:blip>
          <a:srcRect/>
          <a:stretch/>
        </p:blipFill>
        <p:spPr>
          <a:xfrm>
            <a:off x="1308872" y="3952631"/>
            <a:ext cx="2254584" cy="1961461"/>
          </a:xfrm>
          <a:prstGeom prst="rect">
            <a:avLst/>
          </a:prstGeom>
          <a:noFill/>
          <a:ln>
            <a:noFill/>
          </a:ln>
        </p:spPr>
      </p:pic>
      <p:sp>
        <p:nvSpPr>
          <p:cNvPr id="296" name="Google Shape;296;p13"/>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13"/>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4"/>
          <p:cNvSpPr txBox="1">
            <a:spLocks noGrp="1"/>
          </p:cNvSpPr>
          <p:nvPr>
            <p:ph type="title"/>
          </p:nvPr>
        </p:nvSpPr>
        <p:spPr>
          <a:xfrm>
            <a:off x="0" y="1133062"/>
            <a:ext cx="4611757" cy="255435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4400"/>
              <a:buFont typeface="Calibri"/>
              <a:buNone/>
            </a:pPr>
            <a:r>
              <a:rPr lang="en-US">
                <a:solidFill>
                  <a:srgbClr val="1F3864"/>
                </a:solidFill>
              </a:rPr>
              <a:t>ISNS </a:t>
            </a:r>
            <a:br>
              <a:rPr lang="en-US">
                <a:solidFill>
                  <a:srgbClr val="1F3864"/>
                </a:solidFill>
              </a:rPr>
            </a:br>
            <a:r>
              <a:rPr lang="en-US">
                <a:solidFill>
                  <a:srgbClr val="1F3864"/>
                </a:solidFill>
              </a:rPr>
              <a:t>CASE STUDY:</a:t>
            </a:r>
            <a:br>
              <a:rPr lang="en-US">
                <a:solidFill>
                  <a:srgbClr val="1F3864"/>
                </a:solidFill>
              </a:rPr>
            </a:br>
            <a:r>
              <a:rPr lang="en-US">
                <a:solidFill>
                  <a:srgbClr val="1F3864"/>
                </a:solidFill>
              </a:rPr>
              <a:t>Post-COVID</a:t>
            </a:r>
            <a:br>
              <a:rPr lang="en-US">
                <a:solidFill>
                  <a:srgbClr val="1F3864"/>
                </a:solidFill>
              </a:rPr>
            </a:br>
            <a:r>
              <a:rPr lang="en-US">
                <a:solidFill>
                  <a:srgbClr val="1F3864"/>
                </a:solidFill>
              </a:rPr>
              <a:t> Syndrome </a:t>
            </a:r>
            <a:endParaRPr/>
          </a:p>
        </p:txBody>
      </p:sp>
      <p:sp>
        <p:nvSpPr>
          <p:cNvPr id="304" name="Google Shape;304;p14"/>
          <p:cNvSpPr txBox="1">
            <a:spLocks noGrp="1"/>
          </p:cNvSpPr>
          <p:nvPr>
            <p:ph type="body" idx="1"/>
          </p:nvPr>
        </p:nvSpPr>
        <p:spPr>
          <a:xfrm>
            <a:off x="4492898" y="137206"/>
            <a:ext cx="7503632" cy="685000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1900"/>
              <a:buNone/>
            </a:pPr>
            <a:r>
              <a:rPr lang="en-US" sz="1900" b="1">
                <a:solidFill>
                  <a:srgbClr val="1F3864"/>
                </a:solidFill>
              </a:rPr>
              <a:t>Treatment/ Method:</a:t>
            </a:r>
            <a:endParaRPr sz="1900" b="1">
              <a:solidFill>
                <a:srgbClr val="1F3864"/>
              </a:solidFill>
            </a:endParaRPr>
          </a:p>
          <a:p>
            <a:pPr marL="0" lvl="0" indent="0" algn="l" rtl="0">
              <a:lnSpc>
                <a:spcPct val="90000"/>
              </a:lnSpc>
              <a:spcBef>
                <a:spcPts val="1000"/>
              </a:spcBef>
              <a:spcAft>
                <a:spcPts val="0"/>
              </a:spcAft>
              <a:buClr>
                <a:schemeClr val="dk1"/>
              </a:buClr>
              <a:buSzPts val="1900"/>
              <a:buNone/>
            </a:pPr>
            <a:r>
              <a:rPr lang="en-US" sz="1900"/>
              <a:t>Proprietary blend III :1 in the morning for 7 days, then 1.5 daily for 7 days, then 2, 1 in the morning and 1 in the evening </a:t>
            </a:r>
            <a:endParaRPr/>
          </a:p>
          <a:p>
            <a:pPr marL="0" lvl="0" indent="0" algn="l" rtl="0">
              <a:lnSpc>
                <a:spcPct val="90000"/>
              </a:lnSpc>
              <a:spcBef>
                <a:spcPts val="1000"/>
              </a:spcBef>
              <a:spcAft>
                <a:spcPts val="0"/>
              </a:spcAft>
              <a:buClr>
                <a:schemeClr val="dk1"/>
              </a:buClr>
              <a:buSzPts val="1900"/>
              <a:buNone/>
            </a:pPr>
            <a:r>
              <a:rPr lang="en-US" sz="1900"/>
              <a:t>Proprietary blend II : 1 daily for 3 days, in the morning, then 2 daily, morning and afternoon, </a:t>
            </a:r>
            <a:endParaRPr/>
          </a:p>
          <a:p>
            <a:pPr marL="0" lvl="0" indent="0" algn="l" rtl="0">
              <a:lnSpc>
                <a:spcPct val="90000"/>
              </a:lnSpc>
              <a:spcBef>
                <a:spcPts val="1000"/>
              </a:spcBef>
              <a:spcAft>
                <a:spcPts val="0"/>
              </a:spcAft>
              <a:buClr>
                <a:schemeClr val="dk1"/>
              </a:buClr>
              <a:buSzPts val="1900"/>
              <a:buNone/>
            </a:pPr>
            <a:r>
              <a:rPr lang="en-US" sz="1900"/>
              <a:t>Proprietary blend I : 2x5 drops, morning and evening, for 3 days, then every 3 days then increased by 1-1 drops every 3 days to 2x12</a:t>
            </a:r>
            <a:endParaRPr/>
          </a:p>
          <a:p>
            <a:pPr marL="0" lvl="0" indent="0" algn="l" rtl="0">
              <a:lnSpc>
                <a:spcPct val="90000"/>
              </a:lnSpc>
              <a:spcBef>
                <a:spcPts val="1000"/>
              </a:spcBef>
              <a:spcAft>
                <a:spcPts val="0"/>
              </a:spcAft>
              <a:buClr>
                <a:srgbClr val="1F3864"/>
              </a:buClr>
              <a:buSzPts val="1900"/>
              <a:buNone/>
            </a:pPr>
            <a:r>
              <a:rPr lang="en-US" sz="1900" b="1">
                <a:solidFill>
                  <a:srgbClr val="1F3864"/>
                </a:solidFill>
              </a:rPr>
              <a:t>Results: </a:t>
            </a:r>
            <a:endParaRPr/>
          </a:p>
          <a:p>
            <a:pPr marL="228600" lvl="0" indent="-228600" algn="l" rtl="0">
              <a:lnSpc>
                <a:spcPct val="90000"/>
              </a:lnSpc>
              <a:spcBef>
                <a:spcPts val="1000"/>
              </a:spcBef>
              <a:spcAft>
                <a:spcPts val="0"/>
              </a:spcAft>
              <a:buClr>
                <a:schemeClr val="dk1"/>
              </a:buClr>
              <a:buSzPts val="1900"/>
              <a:buChar char="•"/>
            </a:pPr>
            <a:r>
              <a:rPr lang="en-US" sz="1900"/>
              <a:t>After 2 weeks, his fatigue and dyspnea decreased, and his headaches stopped. His dizziness and limb numbness greatly reduced and his thinking became fresher.</a:t>
            </a:r>
            <a:endParaRPr/>
          </a:p>
          <a:p>
            <a:pPr marL="228600" lvl="0" indent="-228600" algn="l" rtl="0">
              <a:lnSpc>
                <a:spcPct val="90000"/>
              </a:lnSpc>
              <a:spcBef>
                <a:spcPts val="1000"/>
              </a:spcBef>
              <a:spcAft>
                <a:spcPts val="0"/>
              </a:spcAft>
              <a:buClr>
                <a:schemeClr val="dk1"/>
              </a:buClr>
              <a:buSzPts val="1900"/>
              <a:buChar char="•"/>
            </a:pPr>
            <a:r>
              <a:rPr lang="en-US" sz="1900"/>
              <a:t>After 1 month his shortness of breath and dizziness had disappeared, and his fatigue was minimal. Limb numbness is only felt during heavy physical exertion. Sleep disturbance had also disappeared, and his thinking and concentration have improved.</a:t>
            </a:r>
            <a:endParaRPr/>
          </a:p>
          <a:p>
            <a:pPr marL="228600" lvl="0" indent="-228600" algn="l" rtl="0">
              <a:lnSpc>
                <a:spcPct val="90000"/>
              </a:lnSpc>
              <a:spcBef>
                <a:spcPts val="1000"/>
              </a:spcBef>
              <a:spcAft>
                <a:spcPts val="0"/>
              </a:spcAft>
              <a:buClr>
                <a:schemeClr val="dk1"/>
              </a:buClr>
              <a:buSzPts val="1900"/>
              <a:buChar char="•"/>
            </a:pPr>
            <a:r>
              <a:rPr lang="en-US" sz="1900"/>
              <a:t>Liver enzyme values have normalized: ASAT-52 (U/L) (range 0-50), ALAT-50, range (0-50)</a:t>
            </a:r>
            <a:endParaRPr/>
          </a:p>
          <a:p>
            <a:pPr marL="228600" lvl="0" indent="-228600" algn="l" rtl="0">
              <a:lnSpc>
                <a:spcPct val="90000"/>
              </a:lnSpc>
              <a:spcBef>
                <a:spcPts val="1000"/>
              </a:spcBef>
              <a:spcAft>
                <a:spcPts val="0"/>
              </a:spcAft>
              <a:buClr>
                <a:schemeClr val="dk1"/>
              </a:buClr>
              <a:buSzPts val="1900"/>
              <a:buChar char="•"/>
            </a:pPr>
            <a:r>
              <a:rPr lang="en-US" sz="1900"/>
              <a:t> The specific pro-BNP value has decreased from 360 to 170!</a:t>
            </a:r>
            <a:endParaRPr/>
          </a:p>
          <a:p>
            <a:pPr marL="228600" lvl="0" indent="-228600" algn="l" rtl="0">
              <a:lnSpc>
                <a:spcPct val="90000"/>
              </a:lnSpc>
              <a:spcBef>
                <a:spcPts val="1000"/>
              </a:spcBef>
              <a:spcAft>
                <a:spcPts val="0"/>
              </a:spcAft>
              <a:buClr>
                <a:schemeClr val="dk1"/>
              </a:buClr>
              <a:buSzPts val="1900"/>
              <a:buChar char="•"/>
            </a:pPr>
            <a:r>
              <a:rPr lang="en-US" sz="1900"/>
              <a:t>He was able to return to regular exercise</a:t>
            </a:r>
            <a:endParaRPr/>
          </a:p>
          <a:p>
            <a:pPr marL="0" lvl="0" indent="0" algn="l" rtl="0">
              <a:lnSpc>
                <a:spcPct val="90000"/>
              </a:lnSpc>
              <a:spcBef>
                <a:spcPts val="1000"/>
              </a:spcBef>
              <a:spcAft>
                <a:spcPts val="0"/>
              </a:spcAft>
              <a:buClr>
                <a:schemeClr val="dk1"/>
              </a:buClr>
              <a:buSzPts val="1900"/>
              <a:buNone/>
            </a:pPr>
            <a:endParaRPr sz="1900"/>
          </a:p>
        </p:txBody>
      </p:sp>
      <p:pic>
        <p:nvPicPr>
          <p:cNvPr id="305" name="Google Shape;305;p14" descr="Logo&#10;&#10;Description automatically generated"/>
          <p:cNvPicPr preferRelativeResize="0"/>
          <p:nvPr/>
        </p:nvPicPr>
        <p:blipFill rotWithShape="1">
          <a:blip r:embed="rId3">
            <a:alphaModFix/>
          </a:blip>
          <a:srcRect/>
          <a:stretch/>
        </p:blipFill>
        <p:spPr>
          <a:xfrm>
            <a:off x="1178586" y="3907830"/>
            <a:ext cx="2254584" cy="1961461"/>
          </a:xfrm>
          <a:prstGeom prst="rect">
            <a:avLst/>
          </a:prstGeom>
          <a:noFill/>
          <a:ln>
            <a:noFill/>
          </a:ln>
        </p:spPr>
      </p:pic>
      <p:sp>
        <p:nvSpPr>
          <p:cNvPr id="306" name="Google Shape;306;p14"/>
          <p:cNvSpPr/>
          <p:nvPr/>
        </p:nvSpPr>
        <p:spPr>
          <a:xfrm>
            <a:off x="-24537" y="6444907"/>
            <a:ext cx="12191998" cy="405114"/>
          </a:xfrm>
          <a:prstGeom prst="rect">
            <a:avLst/>
          </a:prstGeom>
          <a:gradFill>
            <a:gsLst>
              <a:gs pos="0">
                <a:srgbClr val="3864B2"/>
              </a:gs>
              <a:gs pos="23000">
                <a:srgbClr val="3864B2"/>
              </a:gs>
              <a:gs pos="69000">
                <a:srgbClr val="2F5496"/>
              </a:gs>
              <a:gs pos="97000">
                <a:srgbClr val="2C4E8C"/>
              </a:gs>
              <a:gs pos="100000">
                <a:srgbClr val="2C4E8C"/>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14"/>
          <p:cNvSpPr/>
          <p:nvPr/>
        </p:nvSpPr>
        <p:spPr>
          <a:xfrm>
            <a:off x="2549786" y="6519446"/>
            <a:ext cx="704335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
        <p:nvSpPr>
          <p:cNvPr id="308" name="Google Shape;308;p14"/>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4"/>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
        <p:cNvGrpSpPr/>
        <p:nvPr/>
      </p:nvGrpSpPr>
      <p:grpSpPr>
        <a:xfrm>
          <a:off x="0" y="0"/>
          <a:ext cx="0" cy="0"/>
          <a:chOff x="0" y="0"/>
          <a:chExt cx="0" cy="0"/>
        </a:xfrm>
      </p:grpSpPr>
      <p:pic>
        <p:nvPicPr>
          <p:cNvPr id="314" name="Google Shape;314;p15" descr="Droplet of water"/>
          <p:cNvPicPr preferRelativeResize="0"/>
          <p:nvPr/>
        </p:nvPicPr>
        <p:blipFill rotWithShape="1">
          <a:blip r:embed="rId3">
            <a:alphaModFix/>
          </a:blip>
          <a:srcRect t="19858" b="5142"/>
          <a:stretch/>
        </p:blipFill>
        <p:spPr>
          <a:xfrm>
            <a:off x="20" y="-315378"/>
            <a:ext cx="12191980" cy="6857999"/>
          </a:xfrm>
          <a:prstGeom prst="rect">
            <a:avLst/>
          </a:prstGeom>
          <a:noFill/>
          <a:ln>
            <a:noFill/>
          </a:ln>
        </p:spPr>
      </p:pic>
      <p:sp>
        <p:nvSpPr>
          <p:cNvPr id="315" name="Google Shape;315;p15"/>
          <p:cNvSpPr/>
          <p:nvPr/>
        </p:nvSpPr>
        <p:spPr>
          <a:xfrm>
            <a:off x="1912620" y="1929384"/>
            <a:ext cx="8366760" cy="2999232"/>
          </a:xfrm>
          <a:prstGeom prst="rect">
            <a:avLst/>
          </a:prstGeom>
          <a:solidFill>
            <a:schemeClr val="lt1">
              <a:alpha val="88627"/>
            </a:schemeClr>
          </a:solidFill>
          <a:ln w="127000" cap="sq" cmpd="thinThick">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15"/>
          <p:cNvSpPr txBox="1">
            <a:spLocks noGrp="1"/>
          </p:cNvSpPr>
          <p:nvPr>
            <p:ph type="title"/>
          </p:nvPr>
        </p:nvSpPr>
        <p:spPr>
          <a:xfrm>
            <a:off x="2366010" y="2242539"/>
            <a:ext cx="7459980" cy="142592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Calibri"/>
              <a:buNone/>
            </a:pPr>
            <a:r>
              <a:rPr lang="en-US" sz="5400"/>
              <a:t>Research Studies</a:t>
            </a:r>
            <a:endParaRPr/>
          </a:p>
        </p:txBody>
      </p:sp>
      <p:cxnSp>
        <p:nvCxnSpPr>
          <p:cNvPr id="317" name="Google Shape;317;p15"/>
          <p:cNvCxnSpPr/>
          <p:nvPr/>
        </p:nvCxnSpPr>
        <p:spPr>
          <a:xfrm>
            <a:off x="4802605" y="3792064"/>
            <a:ext cx="2586790" cy="0"/>
          </a:xfrm>
          <a:prstGeom prst="straightConnector1">
            <a:avLst/>
          </a:prstGeom>
          <a:noFill/>
          <a:ln w="22225" cap="flat" cmpd="sng">
            <a:solidFill>
              <a:srgbClr val="414375"/>
            </a:solidFill>
            <a:prstDash val="solid"/>
            <a:miter lim="800000"/>
            <a:headEnd type="none" w="sm" len="sm"/>
            <a:tailEnd type="none" w="sm" len="sm"/>
          </a:ln>
        </p:spPr>
      </p:cxnSp>
      <p:sp>
        <p:nvSpPr>
          <p:cNvPr id="318" name="Google Shape;318;p15"/>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5"/>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pic>
        <p:nvPicPr>
          <p:cNvPr id="320" name="Google Shape;320;p15" descr="Logo&#10;&#10;Description automatically generated"/>
          <p:cNvPicPr preferRelativeResize="0"/>
          <p:nvPr/>
        </p:nvPicPr>
        <p:blipFill rotWithShape="1">
          <a:blip r:embed="rId4">
            <a:alphaModFix/>
          </a:blip>
          <a:srcRect/>
          <a:stretch/>
        </p:blipFill>
        <p:spPr>
          <a:xfrm>
            <a:off x="10409552" y="5355478"/>
            <a:ext cx="1888496" cy="16429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txBox="1">
            <a:spLocks noGrp="1"/>
          </p:cNvSpPr>
          <p:nvPr>
            <p:ph type="title"/>
          </p:nvPr>
        </p:nvSpPr>
        <p:spPr>
          <a:xfrm>
            <a:off x="838200" y="463981"/>
            <a:ext cx="10515600" cy="10559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b="1"/>
              <a:t>Nutritional status of patients with COVID-19</a:t>
            </a:r>
            <a:br>
              <a:rPr lang="en-US" b="1"/>
            </a:br>
            <a:r>
              <a:rPr lang="en-US" sz="1800"/>
              <a:t>By</a:t>
            </a:r>
            <a:r>
              <a:rPr lang="en-US" sz="1800" b="1"/>
              <a:t> </a:t>
            </a:r>
            <a:r>
              <a:rPr lang="en-US" sz="1800" u="sng">
                <a:solidFill>
                  <a:schemeClr val="hlink"/>
                </a:solidFill>
                <a:hlinkClick r:id="rId3"/>
              </a:rPr>
              <a:t>Jae Hyoung Im</a:t>
            </a:r>
            <a:r>
              <a:rPr lang="en-US" sz="1800"/>
              <a:t>,</a:t>
            </a:r>
            <a:r>
              <a:rPr lang="en-US" sz="1800" baseline="30000"/>
              <a:t>a</a:t>
            </a:r>
            <a:r>
              <a:rPr lang="en-US" sz="1800"/>
              <a:t> </a:t>
            </a:r>
            <a:r>
              <a:rPr lang="en-US" sz="1800" u="sng">
                <a:solidFill>
                  <a:schemeClr val="hlink"/>
                </a:solidFill>
                <a:hlinkClick r:id="rId4"/>
              </a:rPr>
              <a:t>Young Soo Je</a:t>
            </a:r>
            <a:r>
              <a:rPr lang="en-US" sz="1800"/>
              <a:t>,</a:t>
            </a:r>
            <a:r>
              <a:rPr lang="en-US" sz="1800" baseline="30000"/>
              <a:t>b</a:t>
            </a:r>
            <a:r>
              <a:rPr lang="en-US" sz="1800"/>
              <a:t> </a:t>
            </a:r>
            <a:r>
              <a:rPr lang="en-US" sz="1800" u="sng">
                <a:solidFill>
                  <a:schemeClr val="hlink"/>
                </a:solidFill>
                <a:hlinkClick r:id="rId5"/>
              </a:rPr>
              <a:t>Jihyeon Baek</a:t>
            </a:r>
            <a:r>
              <a:rPr lang="en-US" sz="1800"/>
              <a:t>,</a:t>
            </a:r>
            <a:r>
              <a:rPr lang="en-US" sz="1800" baseline="30000"/>
              <a:t>a</a:t>
            </a:r>
            <a:r>
              <a:rPr lang="en-US" sz="1800"/>
              <a:t> </a:t>
            </a:r>
            <a:r>
              <a:rPr lang="en-US" sz="1800" u="sng">
                <a:solidFill>
                  <a:schemeClr val="hlink"/>
                </a:solidFill>
                <a:hlinkClick r:id="rId6"/>
              </a:rPr>
              <a:t>Moon-Hyun Chung</a:t>
            </a:r>
            <a:r>
              <a:rPr lang="en-US" sz="1800"/>
              <a:t>,</a:t>
            </a:r>
            <a:r>
              <a:rPr lang="en-US" sz="1800" baseline="30000"/>
              <a:t>c</a:t>
            </a:r>
            <a:r>
              <a:rPr lang="en-US" sz="1800"/>
              <a:t> </a:t>
            </a:r>
            <a:r>
              <a:rPr lang="en-US" sz="1800" u="sng">
                <a:solidFill>
                  <a:schemeClr val="hlink"/>
                </a:solidFill>
                <a:hlinkClick r:id="rId7"/>
              </a:rPr>
              <a:t>Hea Yoon Kwon</a:t>
            </a:r>
            <a:r>
              <a:rPr lang="en-US" sz="1800"/>
              <a:t>,</a:t>
            </a:r>
            <a:r>
              <a:rPr lang="en-US" sz="1800" baseline="30000"/>
              <a:t>a,⁎,1</a:t>
            </a:r>
            <a:r>
              <a:rPr lang="en-US" sz="1800"/>
              <a:t> and </a:t>
            </a:r>
            <a:r>
              <a:rPr lang="en-US" sz="1800" u="sng">
                <a:solidFill>
                  <a:schemeClr val="hlink"/>
                </a:solidFill>
                <a:hlinkClick r:id="rId8"/>
              </a:rPr>
              <a:t>Jin-Soo Lee</a:t>
            </a:r>
            <a:r>
              <a:rPr lang="en-US" sz="1800" baseline="30000"/>
              <a:t>a,⁎,1</a:t>
            </a:r>
            <a:br>
              <a:rPr lang="en-US" sz="1800"/>
            </a:br>
            <a:endParaRPr sz="1800"/>
          </a:p>
        </p:txBody>
      </p:sp>
      <p:sp>
        <p:nvSpPr>
          <p:cNvPr id="326" name="Google Shape;32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en-US"/>
              <a:t>Vitamin B1, B6, B12, vitamin D (25-hydroxyvitamin D), folate, selenium, and zinc levels were measured in 50 hospitalized patients with COVID-19.</a:t>
            </a:r>
            <a:endParaRPr/>
          </a:p>
          <a:p>
            <a:pPr marL="228600" lvl="0" indent="-228600" algn="l" rtl="0">
              <a:lnSpc>
                <a:spcPct val="90000"/>
              </a:lnSpc>
              <a:spcBef>
                <a:spcPts val="1000"/>
              </a:spcBef>
              <a:spcAft>
                <a:spcPts val="0"/>
              </a:spcAft>
              <a:buClr>
                <a:schemeClr val="dk1"/>
              </a:buClr>
              <a:buSzPct val="100000"/>
              <a:buChar char="•"/>
            </a:pPr>
            <a:r>
              <a:rPr lang="en-US"/>
              <a:t>The COVID-19 group showed significantly lower Vitamin D values than the healthy control group. Severe vitamin D deficiency was found in 24.0% of the patients in the COVID-19 group and 7.3% in the control group.</a:t>
            </a:r>
            <a:endParaRPr/>
          </a:p>
          <a:p>
            <a:pPr marL="228600" lvl="0" indent="-228600" algn="l" rtl="0">
              <a:lnSpc>
                <a:spcPct val="90000"/>
              </a:lnSpc>
              <a:spcBef>
                <a:spcPts val="1000"/>
              </a:spcBef>
              <a:spcAft>
                <a:spcPts val="0"/>
              </a:spcAft>
              <a:buClr>
                <a:schemeClr val="dk1"/>
              </a:buClr>
              <a:buSzPct val="100000"/>
              <a:buChar char="•"/>
            </a:pPr>
            <a:r>
              <a:rPr lang="en-US"/>
              <a:t>Among 12 patients with respiratory distress, 11 (91.7%) were deficient in at least one nutrient.</a:t>
            </a:r>
            <a:endParaRPr/>
          </a:p>
          <a:p>
            <a:pPr marL="228600" lvl="0" indent="-228600" algn="l" rtl="0">
              <a:lnSpc>
                <a:spcPct val="90000"/>
              </a:lnSpc>
              <a:spcBef>
                <a:spcPts val="1000"/>
              </a:spcBef>
              <a:spcAft>
                <a:spcPts val="0"/>
              </a:spcAft>
              <a:buClr>
                <a:schemeClr val="dk1"/>
              </a:buClr>
              <a:buSzPct val="100000"/>
              <a:buChar char="•"/>
            </a:pPr>
            <a:r>
              <a:rPr lang="en-US"/>
              <a:t>Overall, the study showed that 76% of the patients were vitamin D deficient and 42% were selenium deficient. </a:t>
            </a:r>
            <a:endParaRPr/>
          </a:p>
          <a:p>
            <a:pPr marL="0" lvl="0" indent="0" algn="l" rtl="0">
              <a:lnSpc>
                <a:spcPct val="90000"/>
              </a:lnSpc>
              <a:spcBef>
                <a:spcPts val="1000"/>
              </a:spcBef>
              <a:spcAft>
                <a:spcPts val="0"/>
              </a:spcAft>
              <a:buClr>
                <a:schemeClr val="dk1"/>
              </a:buClr>
              <a:buSzPct val="100000"/>
              <a:buNone/>
            </a:pPr>
            <a:r>
              <a:rPr lang="en-US" u="sng">
                <a:solidFill>
                  <a:schemeClr val="hlink"/>
                </a:solidFill>
                <a:hlinkClick r:id="rId9"/>
              </a:rPr>
              <a:t>https://www.ncbi.nlm.nih.gov/pmc/articles/PMC7418699/</a:t>
            </a:r>
            <a:r>
              <a:rPr lang="en-US"/>
              <a:t> </a:t>
            </a:r>
            <a:endParaRPr/>
          </a:p>
        </p:txBody>
      </p:sp>
      <p:sp>
        <p:nvSpPr>
          <p:cNvPr id="327" name="Google Shape;327;p16"/>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16"/>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pic>
        <p:nvPicPr>
          <p:cNvPr id="329" name="Google Shape;329;p16" descr="Logo&#10;&#10;Description automatically generated"/>
          <p:cNvPicPr preferRelativeResize="0"/>
          <p:nvPr/>
        </p:nvPicPr>
        <p:blipFill rotWithShape="1">
          <a:blip r:embed="rId10">
            <a:alphaModFix/>
          </a:blip>
          <a:srcRect/>
          <a:stretch/>
        </p:blipFill>
        <p:spPr>
          <a:xfrm>
            <a:off x="10409552" y="5355478"/>
            <a:ext cx="1888496" cy="16429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7"/>
          <p:cNvSpPr txBox="1">
            <a:spLocks noGrp="1"/>
          </p:cNvSpPr>
          <p:nvPr>
            <p:ph type="title"/>
          </p:nvPr>
        </p:nvSpPr>
        <p:spPr>
          <a:xfrm>
            <a:off x="838200" y="604041"/>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b="1"/>
              <a:t>Feasibility of Vitamin C in the Treatment of Post Viral Fatigue with Focus on Long COVID, Based on a Systematic Review of IV Vitamin C on Fatigue</a:t>
            </a:r>
            <a:br>
              <a:rPr lang="en-US" sz="3200"/>
            </a:br>
            <a:r>
              <a:rPr lang="en-US" sz="1600"/>
              <a:t>By </a:t>
            </a:r>
            <a:r>
              <a:rPr lang="en-US" sz="1600" u="sng">
                <a:solidFill>
                  <a:schemeClr val="hlink"/>
                </a:solidFill>
                <a:hlinkClick r:id="rId3"/>
              </a:rPr>
              <a:t>Claudia Vollbracht</a:t>
            </a:r>
            <a:r>
              <a:rPr lang="en-US" sz="1600" baseline="30000"/>
              <a:t>1,2,*</a:t>
            </a:r>
            <a:r>
              <a:rPr lang="en-US" sz="1600"/>
              <a:t> and  </a:t>
            </a:r>
            <a:r>
              <a:rPr lang="en-US" sz="1600" u="sng">
                <a:solidFill>
                  <a:schemeClr val="hlink"/>
                </a:solidFill>
                <a:hlinkClick r:id="rId4"/>
              </a:rPr>
              <a:t>Karin Kraft</a:t>
            </a:r>
            <a:endParaRPr sz="1600"/>
          </a:p>
        </p:txBody>
      </p:sp>
      <p:sp>
        <p:nvSpPr>
          <p:cNvPr id="335" name="Google Shape;335;p17"/>
          <p:cNvSpPr txBox="1">
            <a:spLocks noGrp="1"/>
          </p:cNvSpPr>
          <p:nvPr>
            <p:ph type="body" idx="1"/>
          </p:nvPr>
        </p:nvSpPr>
        <p:spPr>
          <a:xfrm>
            <a:off x="838200" y="2063577"/>
            <a:ext cx="10515600" cy="411338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 High-dose IV vitamin C combats overwhelming oxidative stress and restores endothelial and organ function. Vitamin C is vital for the phagocytosis of consumed neutrophils by macrophages.</a:t>
            </a:r>
            <a:endParaRPr/>
          </a:p>
          <a:p>
            <a:pPr marL="228600" lvl="0" indent="-228600" algn="l" rtl="0">
              <a:lnSpc>
                <a:spcPct val="90000"/>
              </a:lnSpc>
              <a:spcBef>
                <a:spcPts val="1000"/>
              </a:spcBef>
              <a:spcAft>
                <a:spcPts val="0"/>
              </a:spcAft>
              <a:buClr>
                <a:schemeClr val="dk1"/>
              </a:buClr>
              <a:buSzPts val="2800"/>
              <a:buChar char="•"/>
            </a:pPr>
            <a:r>
              <a:rPr lang="en-US"/>
              <a:t>Nine clinical studies with 720 participants were evaluated. Three of the four controlled trials observed a significant decrease in fatigue scores in the vitamin C group compared to the control group. Four of the five observational or before-and-after studies observed a significant reduction in pre–post levels of fatigue. </a:t>
            </a:r>
            <a:endParaRPr/>
          </a:p>
          <a:p>
            <a:pPr marL="0" lvl="0" indent="0" algn="l" rtl="0">
              <a:lnSpc>
                <a:spcPct val="90000"/>
              </a:lnSpc>
              <a:spcBef>
                <a:spcPts val="1000"/>
              </a:spcBef>
              <a:spcAft>
                <a:spcPts val="0"/>
              </a:spcAft>
              <a:buClr>
                <a:schemeClr val="dk1"/>
              </a:buClr>
              <a:buSzPts val="2000"/>
              <a:buNone/>
            </a:pPr>
            <a:r>
              <a:rPr lang="en-US" sz="2000" u="sng">
                <a:solidFill>
                  <a:schemeClr val="hlink"/>
                </a:solidFill>
                <a:hlinkClick r:id="rId5"/>
              </a:rPr>
              <a:t>https://www.ncbi.nlm.nih.gov/labs/pmc/articles/PMC8066596/</a:t>
            </a:r>
            <a:r>
              <a:rPr lang="en-US" sz="2000"/>
              <a:t> </a:t>
            </a:r>
            <a:endParaRPr/>
          </a:p>
          <a:p>
            <a:pPr marL="228600" lvl="0" indent="-50800" algn="l" rtl="0">
              <a:lnSpc>
                <a:spcPct val="90000"/>
              </a:lnSpc>
              <a:spcBef>
                <a:spcPts val="1000"/>
              </a:spcBef>
              <a:spcAft>
                <a:spcPts val="0"/>
              </a:spcAft>
              <a:buClr>
                <a:schemeClr val="dk1"/>
              </a:buClr>
              <a:buSzPts val="2800"/>
              <a:buNone/>
            </a:pPr>
            <a:endParaRPr/>
          </a:p>
        </p:txBody>
      </p:sp>
      <p:sp>
        <p:nvSpPr>
          <p:cNvPr id="336" name="Google Shape;336;p17"/>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17"/>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pic>
        <p:nvPicPr>
          <p:cNvPr id="338" name="Google Shape;338;p17" descr="Logo&#10;&#10;Description automatically generated"/>
          <p:cNvPicPr preferRelativeResize="0"/>
          <p:nvPr/>
        </p:nvPicPr>
        <p:blipFill rotWithShape="1">
          <a:blip r:embed="rId6">
            <a:alphaModFix/>
          </a:blip>
          <a:srcRect/>
          <a:stretch/>
        </p:blipFill>
        <p:spPr>
          <a:xfrm>
            <a:off x="10409552" y="5355478"/>
            <a:ext cx="1888496" cy="164296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8"/>
          <p:cNvSpPr txBox="1">
            <a:spLocks noGrp="1"/>
          </p:cNvSpPr>
          <p:nvPr>
            <p:ph type="title"/>
          </p:nvPr>
        </p:nvSpPr>
        <p:spPr>
          <a:xfrm>
            <a:off x="838200" y="221853"/>
            <a:ext cx="10515600" cy="1813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a:t>Turmeric as a Possible Treatment for COVID-19-Induced Anosmia and Ageusia</a:t>
            </a:r>
            <a:br>
              <a:rPr lang="en-US" b="1"/>
            </a:br>
            <a:r>
              <a:rPr lang="en-US" sz="1600"/>
              <a:t>By </a:t>
            </a:r>
            <a:r>
              <a:rPr lang="en-US" sz="1600" u="sng"/>
              <a:t>A. Bert Chabot</a:t>
            </a:r>
            <a:r>
              <a:rPr lang="en-US" sz="1600" baseline="30000"/>
              <a:t> 1 </a:t>
            </a:r>
            <a:r>
              <a:rPr lang="en-US" sz="1600"/>
              <a:t>and </a:t>
            </a:r>
            <a:r>
              <a:rPr lang="en-US" sz="1600" u="sng"/>
              <a:t>Margaret P</a:t>
            </a:r>
            <a:r>
              <a:rPr lang="en-US" sz="1600" baseline="30000"/>
              <a:t> 2</a:t>
            </a:r>
            <a:endParaRPr/>
          </a:p>
        </p:txBody>
      </p:sp>
      <p:sp>
        <p:nvSpPr>
          <p:cNvPr id="344" name="Google Shape;344;p18"/>
          <p:cNvSpPr txBox="1">
            <a:spLocks noGrp="1"/>
          </p:cNvSpPr>
          <p:nvPr>
            <p:ph type="body" idx="1"/>
          </p:nvPr>
        </p:nvSpPr>
        <p:spPr>
          <a:xfrm>
            <a:off x="838200" y="2035573"/>
            <a:ext cx="10515600" cy="414139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2600"/>
              <a:t>A 28-year-old man with mild intermittent asthma, but no other prior nasal or oral conditions, or recognized risk factors for anosmia or ageusia. He took a single dose of a capsule supplement containing 1000 mg of turmeric extract (95% curcuminoids). Twelve hours after taking the turmeric supplement, the subject reported experiencing a restoration of both smell and taste to intensity of 6/10 each, with 10/10 being achieved three days later. </a:t>
            </a:r>
            <a:endParaRPr/>
          </a:p>
          <a:p>
            <a:pPr marL="228600" lvl="0" indent="-228600" algn="l" rtl="0">
              <a:lnSpc>
                <a:spcPct val="90000"/>
              </a:lnSpc>
              <a:spcBef>
                <a:spcPts val="1000"/>
              </a:spcBef>
              <a:spcAft>
                <a:spcPts val="0"/>
              </a:spcAft>
              <a:buClr>
                <a:schemeClr val="dk1"/>
              </a:buClr>
              <a:buSzPct val="100000"/>
              <a:buChar char="•"/>
            </a:pPr>
            <a:r>
              <a:rPr lang="en-US" sz="2600"/>
              <a:t>A 25-year-old man with no chronic medical condition, prior nasal or oral conditions, or recognized risk factors for anosmia or ageusia. After the subject ingested 1000 mg of turmeric extract, he experienced complete restoration of smell and taste, with both senses rated 10/10, ten minutes after supplement ingestion.</a:t>
            </a:r>
            <a:endParaRPr/>
          </a:p>
          <a:p>
            <a:pPr marL="0" lvl="0" indent="0" algn="l" rtl="0">
              <a:lnSpc>
                <a:spcPct val="90000"/>
              </a:lnSpc>
              <a:spcBef>
                <a:spcPts val="1000"/>
              </a:spcBef>
              <a:spcAft>
                <a:spcPts val="0"/>
              </a:spcAft>
              <a:buClr>
                <a:schemeClr val="dk1"/>
              </a:buClr>
              <a:buSzPct val="100000"/>
              <a:buNone/>
            </a:pPr>
            <a:r>
              <a:rPr lang="en-US" sz="1700" u="sng">
                <a:solidFill>
                  <a:schemeClr val="hlink"/>
                </a:solidFill>
                <a:hlinkClick r:id="rId3"/>
              </a:rPr>
              <a:t>https://www.ncbi.nlm.nih.gov/pmc/articles/PMC8502749/</a:t>
            </a:r>
            <a:r>
              <a:rPr lang="en-US" sz="1700"/>
              <a:t> </a:t>
            </a:r>
            <a:endParaRPr/>
          </a:p>
        </p:txBody>
      </p:sp>
      <p:pic>
        <p:nvPicPr>
          <p:cNvPr id="345" name="Google Shape;345;p18" descr="corresponding author"/>
          <p:cNvPicPr preferRelativeResize="0"/>
          <p:nvPr/>
        </p:nvPicPr>
        <p:blipFill rotWithShape="1">
          <a:blip r:embed="rId4">
            <a:alphaModFix/>
          </a:blip>
          <a:srcRect/>
          <a:stretch/>
        </p:blipFill>
        <p:spPr>
          <a:xfrm>
            <a:off x="2252663" y="-136525"/>
            <a:ext cx="88900" cy="114300"/>
          </a:xfrm>
          <a:prstGeom prst="rect">
            <a:avLst/>
          </a:prstGeom>
          <a:noFill/>
          <a:ln>
            <a:noFill/>
          </a:ln>
        </p:spPr>
      </p:pic>
      <p:pic>
        <p:nvPicPr>
          <p:cNvPr id="346" name="Google Shape;346;p18" descr="corresponding author"/>
          <p:cNvPicPr preferRelativeResize="0"/>
          <p:nvPr/>
        </p:nvPicPr>
        <p:blipFill rotWithShape="1">
          <a:blip r:embed="rId4">
            <a:alphaModFix/>
          </a:blip>
          <a:srcRect/>
          <a:stretch/>
        </p:blipFill>
        <p:spPr>
          <a:xfrm>
            <a:off x="3090863" y="560387"/>
            <a:ext cx="88900" cy="114300"/>
          </a:xfrm>
          <a:prstGeom prst="rect">
            <a:avLst/>
          </a:prstGeom>
          <a:noFill/>
          <a:ln>
            <a:noFill/>
          </a:ln>
        </p:spPr>
      </p:pic>
      <p:sp>
        <p:nvSpPr>
          <p:cNvPr id="347" name="Google Shape;347;p18"/>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8"/>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pic>
        <p:nvPicPr>
          <p:cNvPr id="349" name="Google Shape;349;p18" descr="Logo&#10;&#10;Description automatically generated"/>
          <p:cNvPicPr preferRelativeResize="0"/>
          <p:nvPr/>
        </p:nvPicPr>
        <p:blipFill rotWithShape="1">
          <a:blip r:embed="rId5">
            <a:alphaModFix/>
          </a:blip>
          <a:srcRect/>
          <a:stretch/>
        </p:blipFill>
        <p:spPr>
          <a:xfrm>
            <a:off x="10409552" y="5355478"/>
            <a:ext cx="1888496" cy="16429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600" b="1"/>
              <a:t>Revisiting pharmacological potentials of Nigella sativa seed: A promising option for COVID‐19 prevention and cure</a:t>
            </a:r>
            <a:br>
              <a:rPr lang="en-US" sz="3600" b="1"/>
            </a:br>
            <a:r>
              <a:rPr lang="en-US" sz="1800"/>
              <a:t>By Mohammad Nazrul Islam, 1 , 2 Khandkar Shaharina Hossain, 2 , 3 Partha Protim Sarker, 2 , 4 Jannatul Ferdous, 2 , 5 Md. Abdul Hannan, 2 , 6 , 7 Md. Masudur Rahman, 8 Dinh‐Toi Chu, 9 and Md. Jamal Uddincorresponding author 2 , 10</a:t>
            </a:r>
            <a:endParaRPr/>
          </a:p>
        </p:txBody>
      </p:sp>
      <p:sp>
        <p:nvSpPr>
          <p:cNvPr id="355" name="Google Shape;355;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t>Previous studies in rats and guinea‐pigs showed that </a:t>
            </a:r>
            <a:r>
              <a:rPr lang="en-US" i="1"/>
              <a:t>N. sativa</a:t>
            </a:r>
            <a:r>
              <a:rPr lang="en-US"/>
              <a:t> seed extracts and its compounds such as thymoquinone, nigellone, and thymohydroquinone possessed significant antihistamine effects.</a:t>
            </a:r>
            <a:endParaRPr/>
          </a:p>
          <a:p>
            <a:pPr marL="228600" lvl="0" indent="-228600" algn="l" rtl="0">
              <a:lnSpc>
                <a:spcPct val="90000"/>
              </a:lnSpc>
              <a:spcBef>
                <a:spcPts val="1000"/>
              </a:spcBef>
              <a:spcAft>
                <a:spcPts val="0"/>
              </a:spcAft>
              <a:buClr>
                <a:schemeClr val="dk1"/>
              </a:buClr>
              <a:buSzPct val="100000"/>
              <a:buChar char="•"/>
            </a:pPr>
            <a:r>
              <a:rPr lang="en-US"/>
              <a:t>It was reported that N. sativa seeds have immuno‐potentiating properties in human T cells in vitro.</a:t>
            </a:r>
            <a:endParaRPr/>
          </a:p>
          <a:p>
            <a:pPr marL="228600" lvl="0" indent="-228600" algn="l" rtl="0">
              <a:lnSpc>
                <a:spcPct val="90000"/>
              </a:lnSpc>
              <a:spcBef>
                <a:spcPts val="1000"/>
              </a:spcBef>
              <a:spcAft>
                <a:spcPts val="0"/>
              </a:spcAft>
              <a:buClr>
                <a:schemeClr val="dk1"/>
              </a:buClr>
              <a:buSzPct val="100000"/>
              <a:buChar char="•"/>
            </a:pPr>
            <a:r>
              <a:rPr lang="en-US"/>
              <a:t>By inhibiting TANK‐binding kinase 1 (TBK1), thymoquinone downregulates interferon regulatory factor 3 (IRF‐3) activation, which has a critical role in viral and bacterial innate immune responses by regulating the production of Type I interferons.</a:t>
            </a:r>
            <a:endParaRPr/>
          </a:p>
          <a:p>
            <a:pPr marL="228600" lvl="0" indent="-228600" algn="l" rtl="0">
              <a:lnSpc>
                <a:spcPct val="90000"/>
              </a:lnSpc>
              <a:spcBef>
                <a:spcPts val="1000"/>
              </a:spcBef>
              <a:spcAft>
                <a:spcPts val="0"/>
              </a:spcAft>
              <a:buClr>
                <a:schemeClr val="dk1"/>
              </a:buClr>
              <a:buSzPct val="100000"/>
              <a:buChar char="•"/>
            </a:pPr>
            <a:r>
              <a:rPr lang="en-US"/>
              <a:t>A stimulatory effect on macrophages was also observed through a direct effect of N. sativa seeds.</a:t>
            </a:r>
            <a:endParaRPr/>
          </a:p>
          <a:p>
            <a:pPr marL="0" lvl="0" indent="0" algn="l" rtl="0">
              <a:lnSpc>
                <a:spcPct val="90000"/>
              </a:lnSpc>
              <a:spcBef>
                <a:spcPts val="1000"/>
              </a:spcBef>
              <a:spcAft>
                <a:spcPts val="0"/>
              </a:spcAft>
              <a:buClr>
                <a:schemeClr val="dk1"/>
              </a:buClr>
              <a:buSzPct val="100000"/>
              <a:buNone/>
            </a:pPr>
            <a:r>
              <a:rPr lang="en-US" u="sng">
                <a:solidFill>
                  <a:schemeClr val="hlink"/>
                </a:solidFill>
                <a:hlinkClick r:id="rId3"/>
              </a:rPr>
              <a:t>https://www.ncbi.nlm.nih.gov/pmc/articles/PMC7675410/</a:t>
            </a:r>
            <a:r>
              <a:rPr lang="en-US"/>
              <a:t> </a:t>
            </a:r>
            <a:endParaRPr/>
          </a:p>
        </p:txBody>
      </p:sp>
      <p:sp>
        <p:nvSpPr>
          <p:cNvPr id="356" name="Google Shape;356;p19"/>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19"/>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pic>
        <p:nvPicPr>
          <p:cNvPr id="358" name="Google Shape;358;p19" descr="Logo&#10;&#10;Description automatically generated"/>
          <p:cNvPicPr preferRelativeResize="0"/>
          <p:nvPr/>
        </p:nvPicPr>
        <p:blipFill rotWithShape="1">
          <a:blip r:embed="rId4">
            <a:alphaModFix/>
          </a:blip>
          <a:srcRect/>
          <a:stretch/>
        </p:blipFill>
        <p:spPr>
          <a:xfrm>
            <a:off x="10409552" y="5355478"/>
            <a:ext cx="1888496" cy="164296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2"/>
          <p:cNvSpPr txBox="1">
            <a:spLocks noGrp="1"/>
          </p:cNvSpPr>
          <p:nvPr>
            <p:ph type="title"/>
          </p:nvPr>
        </p:nvSpPr>
        <p:spPr>
          <a:xfrm>
            <a:off x="1136397" y="502020"/>
            <a:ext cx="5323715" cy="16429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Medical Disclaimer: </a:t>
            </a:r>
            <a:br>
              <a:rPr lang="en-US" sz="4000" b="1"/>
            </a:br>
            <a:endParaRPr sz="4000"/>
          </a:p>
        </p:txBody>
      </p:sp>
      <p:sp>
        <p:nvSpPr>
          <p:cNvPr id="114" name="Google Shape;114;p2"/>
          <p:cNvSpPr txBox="1">
            <a:spLocks noGrp="1"/>
          </p:cNvSpPr>
          <p:nvPr>
            <p:ph type="body" idx="1"/>
          </p:nvPr>
        </p:nvSpPr>
        <p:spPr>
          <a:xfrm>
            <a:off x="1144923" y="2405894"/>
            <a:ext cx="5315189" cy="353508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b="1"/>
              <a:t>The information provided is for educational purposes and is not intended as medical advice, or a substitute for the medical advice of a physician or other qualified health care professional.  </a:t>
            </a:r>
            <a:endParaRPr/>
          </a:p>
          <a:p>
            <a:pPr marL="0" lvl="0" indent="0" algn="l" rtl="0">
              <a:lnSpc>
                <a:spcPct val="90000"/>
              </a:lnSpc>
              <a:spcBef>
                <a:spcPts val="1000"/>
              </a:spcBef>
              <a:spcAft>
                <a:spcPts val="0"/>
              </a:spcAft>
              <a:buClr>
                <a:schemeClr val="dk1"/>
              </a:buClr>
              <a:buSzPts val="2000"/>
              <a:buNone/>
            </a:pPr>
            <a:r>
              <a:rPr lang="en-US" sz="2000" b="1"/>
              <a:t>You should not use this information for diagnosing a health or fitness problem or disease.  You should always consult with a doctor or other health care professional for medical advice or information about diagnosis and treatment.    </a:t>
            </a:r>
            <a:endParaRPr sz="2000" b="1"/>
          </a:p>
          <a:p>
            <a:pPr marL="228600" lvl="0" indent="-101600" algn="l" rtl="0">
              <a:lnSpc>
                <a:spcPct val="90000"/>
              </a:lnSpc>
              <a:spcBef>
                <a:spcPts val="1000"/>
              </a:spcBef>
              <a:spcAft>
                <a:spcPts val="0"/>
              </a:spcAft>
              <a:buClr>
                <a:schemeClr val="dk1"/>
              </a:buClr>
              <a:buSzPts val="2000"/>
              <a:buNone/>
            </a:pPr>
            <a:endParaRPr sz="2000"/>
          </a:p>
        </p:txBody>
      </p:sp>
      <p:sp>
        <p:nvSpPr>
          <p:cNvPr id="115" name="Google Shape;115;p2"/>
          <p:cNvSpPr/>
          <p:nvPr/>
        </p:nvSpPr>
        <p:spPr>
          <a:xfrm rot="10800000" flipH="1">
            <a:off x="8123333" y="-5"/>
            <a:ext cx="409252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2"/>
          <p:cNvSpPr/>
          <p:nvPr/>
        </p:nvSpPr>
        <p:spPr>
          <a:xfrm rot="10800000" flipH="1">
            <a:off x="8123333" y="-2"/>
            <a:ext cx="4092521" cy="6400369"/>
          </a:xfrm>
          <a:prstGeom prst="rect">
            <a:avLst/>
          </a:prstGeom>
          <a:gradFill>
            <a:gsLst>
              <a:gs pos="0">
                <a:srgbClr val="1F3864">
                  <a:alpha val="0"/>
                </a:srgbClr>
              </a:gs>
              <a:gs pos="31000">
                <a:srgbClr val="1F3864">
                  <a:alpha val="0"/>
                </a:srgbClr>
              </a:gs>
              <a:gs pos="100000">
                <a:srgbClr val="1F3864">
                  <a:alpha val="25882"/>
                </a:srgbClr>
              </a:gs>
            </a:gsLst>
            <a:lin ang="18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2"/>
          <p:cNvSpPr/>
          <p:nvPr/>
        </p:nvSpPr>
        <p:spPr>
          <a:xfrm rot="10800000" flipH="1">
            <a:off x="8123333" y="-22"/>
            <a:ext cx="4068667" cy="6400389"/>
          </a:xfrm>
          <a:prstGeom prst="rect">
            <a:avLst/>
          </a:prstGeom>
          <a:gradFill>
            <a:gsLst>
              <a:gs pos="0">
                <a:srgbClr val="4472C4">
                  <a:alpha val="0"/>
                </a:srgbClr>
              </a:gs>
              <a:gs pos="72000">
                <a:srgbClr val="000000">
                  <a:alpha val="20784"/>
                </a:srgbClr>
              </a:gs>
              <a:gs pos="100000">
                <a:srgbClr val="000000">
                  <a:alpha val="20784"/>
                </a:srgbClr>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2"/>
          <p:cNvSpPr/>
          <p:nvPr/>
        </p:nvSpPr>
        <p:spPr>
          <a:xfrm rot="10800000" flipH="1">
            <a:off x="8123333" y="-10"/>
            <a:ext cx="3611467" cy="6857997"/>
          </a:xfrm>
          <a:prstGeom prst="rect">
            <a:avLst/>
          </a:prstGeom>
          <a:gradFill>
            <a:gsLst>
              <a:gs pos="0">
                <a:srgbClr val="4472C4">
                  <a:alpha val="0"/>
                </a:srgbClr>
              </a:gs>
              <a:gs pos="93000">
                <a:srgbClr val="000000">
                  <a:alpha val="28627"/>
                </a:srgbClr>
              </a:gs>
              <a:gs pos="100000">
                <a:srgbClr val="000000">
                  <a:alpha val="28627"/>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9" name="Google Shape;119;p2" descr="Logo&#10;&#10;Description automatically generated"/>
          <p:cNvPicPr preferRelativeResize="0"/>
          <p:nvPr/>
        </p:nvPicPr>
        <p:blipFill rotWithShape="1">
          <a:blip r:embed="rId3">
            <a:alphaModFix/>
          </a:blip>
          <a:srcRect/>
          <a:stretch/>
        </p:blipFill>
        <p:spPr>
          <a:xfrm>
            <a:off x="8084328" y="1373685"/>
            <a:ext cx="4170530" cy="41914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600" b="1"/>
              <a:t>The use of D-ribose in chronic fatigue syndrome and fibromyalgia: a pilot study</a:t>
            </a:r>
            <a:br>
              <a:rPr lang="en-US"/>
            </a:br>
            <a:r>
              <a:rPr lang="en-US" sz="1800"/>
              <a:t>By Jacob E Teitelbaum 1, Clarence Johnson, John St Cyr</a:t>
            </a:r>
            <a:endParaRPr/>
          </a:p>
        </p:txBody>
      </p:sp>
      <p:sp>
        <p:nvSpPr>
          <p:cNvPr id="364" name="Google Shape;36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a:t>In this study, forty-one patients with a diagnosis of Fibromyalgia and chronic fatigue syndrome were given D-Ribose, a naturally occurring pentose carbohydrate, at a dose of 280 g. </a:t>
            </a:r>
            <a:endParaRPr/>
          </a:p>
          <a:p>
            <a:pPr marL="228600" lvl="0" indent="-228600" algn="l" rtl="0">
              <a:lnSpc>
                <a:spcPct val="90000"/>
              </a:lnSpc>
              <a:spcBef>
                <a:spcPts val="1000"/>
              </a:spcBef>
              <a:spcAft>
                <a:spcPts val="0"/>
              </a:spcAft>
              <a:buClr>
                <a:schemeClr val="dk1"/>
              </a:buClr>
              <a:buSzPct val="100000"/>
              <a:buChar char="•"/>
            </a:pPr>
            <a:r>
              <a:rPr lang="en-US"/>
              <a:t>The results showed that there was a significant improvement in energy, sleep, mental clarity, pain intensity, and well-being. Approximately, 66% of the patients experienced significant improvement while on D-Ribose, with an average energy increase of 45%. </a:t>
            </a:r>
            <a:endParaRPr/>
          </a:p>
          <a:p>
            <a:pPr marL="228600" lvl="0" indent="-228600" algn="l" rtl="0">
              <a:lnSpc>
                <a:spcPct val="90000"/>
              </a:lnSpc>
              <a:spcBef>
                <a:spcPts val="1000"/>
              </a:spcBef>
              <a:spcAft>
                <a:spcPts val="0"/>
              </a:spcAft>
              <a:buClr>
                <a:schemeClr val="dk1"/>
              </a:buClr>
              <a:buSzPct val="100000"/>
              <a:buChar char="•"/>
            </a:pPr>
            <a:r>
              <a:rPr lang="en-US"/>
              <a:t>D-Ribose has the potential to combat fatigue, reduce sleep disturbances, decrease brain fog, as well as improve overall well-being. </a:t>
            </a:r>
            <a:endParaRPr/>
          </a:p>
          <a:p>
            <a:pPr marL="0" lvl="0" indent="0" algn="l" rtl="0">
              <a:lnSpc>
                <a:spcPct val="90000"/>
              </a:lnSpc>
              <a:spcBef>
                <a:spcPts val="1000"/>
              </a:spcBef>
              <a:spcAft>
                <a:spcPts val="0"/>
              </a:spcAft>
              <a:buClr>
                <a:schemeClr val="dk1"/>
              </a:buClr>
              <a:buSzPct val="100000"/>
              <a:buNone/>
            </a:pPr>
            <a:r>
              <a:rPr lang="en-US" u="sng">
                <a:solidFill>
                  <a:schemeClr val="hlink"/>
                </a:solidFill>
                <a:hlinkClick r:id="rId3"/>
              </a:rPr>
              <a:t>https://pubmed.ncbi.nlm.nih.gov/17109576/</a:t>
            </a:r>
            <a:r>
              <a:rPr lang="en-US"/>
              <a:t> </a:t>
            </a:r>
            <a:endParaRPr/>
          </a:p>
        </p:txBody>
      </p:sp>
      <p:sp>
        <p:nvSpPr>
          <p:cNvPr id="365" name="Google Shape;365;p20"/>
          <p:cNvSpPr/>
          <p:nvPr/>
        </p:nvSpPr>
        <p:spPr>
          <a:xfrm>
            <a:off x="-24537" y="6444907"/>
            <a:ext cx="12191998" cy="405114"/>
          </a:xfrm>
          <a:prstGeom prst="rect">
            <a:avLst/>
          </a:prstGeom>
          <a:gradFill>
            <a:gsLst>
              <a:gs pos="0">
                <a:srgbClr val="3864B2"/>
              </a:gs>
              <a:gs pos="23000">
                <a:srgbClr val="3864B2"/>
              </a:gs>
              <a:gs pos="69000">
                <a:srgbClr val="2F5496"/>
              </a:gs>
              <a:gs pos="97000">
                <a:srgbClr val="2C4E8C"/>
              </a:gs>
              <a:gs pos="100000">
                <a:srgbClr val="2C4E8C"/>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20"/>
          <p:cNvSpPr/>
          <p:nvPr/>
        </p:nvSpPr>
        <p:spPr>
          <a:xfrm>
            <a:off x="2545976" y="6478187"/>
            <a:ext cx="710004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
        <p:nvSpPr>
          <p:cNvPr id="367" name="Google Shape;367;p20"/>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20"/>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pic>
        <p:nvPicPr>
          <p:cNvPr id="369" name="Google Shape;369;p20" descr="Logo&#10;&#10;Description automatically generated"/>
          <p:cNvPicPr preferRelativeResize="0"/>
          <p:nvPr/>
        </p:nvPicPr>
        <p:blipFill rotWithShape="1">
          <a:blip r:embed="rId4">
            <a:alphaModFix/>
          </a:blip>
          <a:srcRect/>
          <a:stretch/>
        </p:blipFill>
        <p:spPr>
          <a:xfrm>
            <a:off x="10409552" y="5355478"/>
            <a:ext cx="1888496" cy="16429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1"/>
          <p:cNvSpPr txBox="1">
            <a:spLocks noGrp="1"/>
          </p:cNvSpPr>
          <p:nvPr>
            <p:ph type="title"/>
          </p:nvPr>
        </p:nvSpPr>
        <p:spPr>
          <a:xfrm>
            <a:off x="838200" y="649536"/>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600" b="1"/>
              <a:t>Vitamins and Minerals for Energy, Fatigue and Cognition: A Narrative Review of the Biochemical and Clinical Evidence</a:t>
            </a:r>
            <a:br>
              <a:rPr lang="en-US" b="1"/>
            </a:br>
            <a:r>
              <a:rPr lang="en-US" sz="1800" b="1"/>
              <a:t>By </a:t>
            </a:r>
            <a:r>
              <a:rPr lang="en-US" sz="1800" u="sng">
                <a:solidFill>
                  <a:schemeClr val="hlink"/>
                </a:solidFill>
                <a:hlinkClick r:id="rId3"/>
              </a:rPr>
              <a:t>Anne-Laure Tardy</a:t>
            </a:r>
            <a:r>
              <a:rPr lang="en-US" sz="1800"/>
              <a:t>,</a:t>
            </a:r>
            <a:r>
              <a:rPr lang="en-US" sz="1800" baseline="30000"/>
              <a:t>1,*</a:t>
            </a:r>
            <a:r>
              <a:rPr lang="en-US" sz="1800"/>
              <a:t> </a:t>
            </a:r>
            <a:r>
              <a:rPr lang="en-US" sz="1800" u="sng">
                <a:solidFill>
                  <a:schemeClr val="hlink"/>
                </a:solidFill>
                <a:hlinkClick r:id="rId4"/>
              </a:rPr>
              <a:t>Etienne Pouteau</a:t>
            </a:r>
            <a:r>
              <a:rPr lang="en-US" sz="1800"/>
              <a:t>,</a:t>
            </a:r>
            <a:r>
              <a:rPr lang="en-US" sz="1800" baseline="30000"/>
              <a:t>1</a:t>
            </a:r>
            <a:r>
              <a:rPr lang="en-US" sz="1800"/>
              <a:t> </a:t>
            </a:r>
            <a:r>
              <a:rPr lang="en-US" sz="1800" u="sng">
                <a:solidFill>
                  <a:schemeClr val="hlink"/>
                </a:solidFill>
                <a:hlinkClick r:id="rId5"/>
              </a:rPr>
              <a:t>Daniel Marquez</a:t>
            </a:r>
            <a:r>
              <a:rPr lang="en-US" sz="1800"/>
              <a:t>,</a:t>
            </a:r>
            <a:r>
              <a:rPr lang="en-US" sz="1800" baseline="30000"/>
              <a:t>2</a:t>
            </a:r>
            <a:r>
              <a:rPr lang="en-US" sz="1800"/>
              <a:t> </a:t>
            </a:r>
            <a:r>
              <a:rPr lang="en-US" sz="1800" u="sng">
                <a:solidFill>
                  <a:schemeClr val="hlink"/>
                </a:solidFill>
                <a:hlinkClick r:id="rId6"/>
              </a:rPr>
              <a:t>Cansu Yilmaz</a:t>
            </a:r>
            <a:r>
              <a:rPr lang="en-US" sz="1800"/>
              <a:t>,</a:t>
            </a:r>
            <a:r>
              <a:rPr lang="en-US" sz="1800" baseline="30000"/>
              <a:t>3</a:t>
            </a:r>
            <a:r>
              <a:rPr lang="en-US" sz="1800"/>
              <a:t> and </a:t>
            </a:r>
            <a:r>
              <a:rPr lang="en-US" sz="1800" u="sng">
                <a:solidFill>
                  <a:schemeClr val="hlink"/>
                </a:solidFill>
                <a:hlinkClick r:id="rId7"/>
              </a:rPr>
              <a:t>Andrew Scholey</a:t>
            </a:r>
            <a:r>
              <a:rPr lang="en-US" sz="1800" baseline="30000"/>
              <a:t>4</a:t>
            </a:r>
            <a:br>
              <a:rPr lang="en-US"/>
            </a:br>
            <a:endParaRPr/>
          </a:p>
        </p:txBody>
      </p:sp>
      <p:sp>
        <p:nvSpPr>
          <p:cNvPr id="375" name="Google Shape;375;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 12-week trial of iron therapy with 198 women experiencing fatigue, showed that fatigue decreased in the iron treated group by 48% compared to the placebo group. It also increased hemoglobin and ferritin, when compared to the placebo. </a:t>
            </a:r>
            <a:endParaRPr/>
          </a:p>
          <a:p>
            <a:pPr marL="228600" lvl="0" indent="-228600" algn="l" rtl="0">
              <a:lnSpc>
                <a:spcPct val="90000"/>
              </a:lnSpc>
              <a:spcBef>
                <a:spcPts val="1000"/>
              </a:spcBef>
              <a:spcAft>
                <a:spcPts val="0"/>
              </a:spcAft>
              <a:buClr>
                <a:schemeClr val="dk1"/>
              </a:buClr>
              <a:buSzPts val="2800"/>
              <a:buChar char="•"/>
            </a:pPr>
            <a:r>
              <a:rPr lang="en-US"/>
              <a:t>Supplementation with 400 or 800 mg magnesium daily for 4 weeks has been shown to reduce the perception of fatigue in 25 women. </a:t>
            </a:r>
            <a:endParaRPr/>
          </a:p>
          <a:p>
            <a:pPr marL="228600" lvl="0" indent="-228600" algn="l" rtl="0">
              <a:lnSpc>
                <a:spcPct val="90000"/>
              </a:lnSpc>
              <a:spcBef>
                <a:spcPts val="1000"/>
              </a:spcBef>
              <a:spcAft>
                <a:spcPts val="0"/>
              </a:spcAft>
              <a:buClr>
                <a:schemeClr val="dk1"/>
              </a:buClr>
              <a:buSzPts val="2800"/>
              <a:buChar char="•"/>
            </a:pPr>
            <a:r>
              <a:rPr lang="en-US"/>
              <a:t>Several observational studies have suggested that a low plasma level of vitamin C or low vitamin C intakes were correlated to an increased incidence of depression or anxiety syndromes. </a:t>
            </a:r>
            <a:endParaRPr/>
          </a:p>
          <a:p>
            <a:pPr marL="0" lvl="0" indent="0" algn="l" rtl="0">
              <a:lnSpc>
                <a:spcPct val="90000"/>
              </a:lnSpc>
              <a:spcBef>
                <a:spcPts val="1000"/>
              </a:spcBef>
              <a:spcAft>
                <a:spcPts val="0"/>
              </a:spcAft>
              <a:buClr>
                <a:schemeClr val="dk1"/>
              </a:buClr>
              <a:buSzPts val="2800"/>
              <a:buNone/>
            </a:pPr>
            <a:r>
              <a:rPr lang="en-US" u="sng">
                <a:solidFill>
                  <a:schemeClr val="hlink"/>
                </a:solidFill>
                <a:hlinkClick r:id="rId8"/>
              </a:rPr>
              <a:t>https://www.ncbi.nlm.nih.gov/pmc/articles/PMC7019700/</a:t>
            </a:r>
            <a:r>
              <a:rPr lang="en-US"/>
              <a:t> </a:t>
            </a:r>
            <a:endParaRPr/>
          </a:p>
        </p:txBody>
      </p:sp>
      <p:sp>
        <p:nvSpPr>
          <p:cNvPr id="376" name="Google Shape;376;p21"/>
          <p:cNvSpPr/>
          <p:nvPr/>
        </p:nvSpPr>
        <p:spPr>
          <a:xfrm>
            <a:off x="-24537" y="6444907"/>
            <a:ext cx="12191998" cy="405114"/>
          </a:xfrm>
          <a:prstGeom prst="rect">
            <a:avLst/>
          </a:prstGeom>
          <a:gradFill>
            <a:gsLst>
              <a:gs pos="0">
                <a:srgbClr val="3864B2"/>
              </a:gs>
              <a:gs pos="23000">
                <a:srgbClr val="3864B2"/>
              </a:gs>
              <a:gs pos="69000">
                <a:srgbClr val="2F5496"/>
              </a:gs>
              <a:gs pos="97000">
                <a:srgbClr val="2C4E8C"/>
              </a:gs>
              <a:gs pos="100000">
                <a:srgbClr val="2C4E8C"/>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7" name="Google Shape;377;p21"/>
          <p:cNvSpPr/>
          <p:nvPr/>
        </p:nvSpPr>
        <p:spPr>
          <a:xfrm>
            <a:off x="2411506" y="6492875"/>
            <a:ext cx="736898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
        <p:nvSpPr>
          <p:cNvPr id="378" name="Google Shape;378;p21"/>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21"/>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pic>
        <p:nvPicPr>
          <p:cNvPr id="380" name="Google Shape;380;p21" descr="Logo&#10;&#10;Description automatically generated"/>
          <p:cNvPicPr preferRelativeResize="0"/>
          <p:nvPr/>
        </p:nvPicPr>
        <p:blipFill rotWithShape="1">
          <a:blip r:embed="rId9">
            <a:alphaModFix/>
          </a:blip>
          <a:srcRect/>
          <a:stretch/>
        </p:blipFill>
        <p:spPr>
          <a:xfrm>
            <a:off x="10409552" y="5355478"/>
            <a:ext cx="1888496" cy="16429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References </a:t>
            </a:r>
            <a:endParaRPr/>
          </a:p>
        </p:txBody>
      </p:sp>
      <p:sp>
        <p:nvSpPr>
          <p:cNvPr id="386" name="Google Shape;386;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u="sng">
                <a:solidFill>
                  <a:schemeClr val="hlink"/>
                </a:solidFill>
                <a:hlinkClick r:id="rId3"/>
              </a:rPr>
              <a:t>https://www.ncbi.nlm.nih.gov/pmc/articles/PMC7418699/</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4"/>
              </a:rPr>
              <a:t>https://www.ncbi.nlm.nih.gov/labs/pmc/articles/PMC8066596/</a:t>
            </a:r>
            <a:r>
              <a:rPr lang="en-US"/>
              <a:t> </a:t>
            </a:r>
            <a:endParaRPr/>
          </a:p>
          <a:p>
            <a:pPr marL="228600" lvl="0" indent="-228600" algn="l" rtl="0">
              <a:lnSpc>
                <a:spcPct val="90000"/>
              </a:lnSpc>
              <a:spcBef>
                <a:spcPts val="1000"/>
              </a:spcBef>
              <a:spcAft>
                <a:spcPts val="0"/>
              </a:spcAft>
              <a:buClr>
                <a:schemeClr val="dk1"/>
              </a:buClr>
              <a:buSzPts val="2800"/>
              <a:buChar char="•"/>
            </a:pPr>
            <a:r>
              <a:rPr lang="en-US"/>
              <a:t> </a:t>
            </a:r>
            <a:r>
              <a:rPr lang="en-US" u="sng">
                <a:solidFill>
                  <a:schemeClr val="hlink"/>
                </a:solidFill>
                <a:hlinkClick r:id="rId5"/>
              </a:rPr>
              <a:t>https://www.ncbi.nlm.nih.gov/pmc/articles/PMC8502749/</a:t>
            </a:r>
            <a:r>
              <a:rPr lang="en-US"/>
              <a:t>  </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6"/>
              </a:rPr>
              <a:t>https://www.ncbi.nlm.nih.gov/pmc/articles/PMC7675410/</a:t>
            </a:r>
            <a:r>
              <a:rPr lang="en-US"/>
              <a:t> </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7"/>
              </a:rPr>
              <a:t>https://pubmed.ncbi.nlm.nih.gov/17109576/</a:t>
            </a:r>
            <a:r>
              <a:rPr lang="en-US"/>
              <a:t> </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8"/>
              </a:rPr>
              <a:t>https://www.ncbi.nlm.nih.gov/pmc/articles/PMC7019700/</a:t>
            </a:r>
            <a:r>
              <a:rPr lang="en-US"/>
              <a:t>  </a:t>
            </a:r>
            <a:endParaRPr/>
          </a:p>
          <a:p>
            <a:pPr marL="228600" lvl="0" indent="-228600" algn="l" rtl="0">
              <a:lnSpc>
                <a:spcPct val="90000"/>
              </a:lnSpc>
              <a:spcBef>
                <a:spcPts val="1000"/>
              </a:spcBef>
              <a:spcAft>
                <a:spcPts val="0"/>
              </a:spcAft>
              <a:buClr>
                <a:schemeClr val="dk1"/>
              </a:buClr>
              <a:buSzPts val="2800"/>
              <a:buChar char="•"/>
            </a:pPr>
            <a:r>
              <a:rPr lang="en-US"/>
              <a:t> </a:t>
            </a:r>
            <a:r>
              <a:rPr lang="en-US" u="sng">
                <a:solidFill>
                  <a:schemeClr val="hlink"/>
                </a:solidFill>
                <a:hlinkClick r:id="rId9"/>
              </a:rPr>
              <a:t>https://coronavirus.dc.gov/page/what-covid-19</a:t>
            </a:r>
            <a:r>
              <a:rPr lang="en-US"/>
              <a:t> </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10"/>
              </a:rPr>
              <a:t>https://www.cdc.gov/coronavirus/2019-ncov/covid-data/investigations-discovery/assessing-risk-factors.html</a:t>
            </a:r>
            <a:r>
              <a:rPr lang="en-US"/>
              <a:t> </a:t>
            </a:r>
            <a:endParaRPr/>
          </a:p>
          <a:p>
            <a:pPr marL="228600" lvl="0" indent="-50800" algn="l" rtl="0">
              <a:lnSpc>
                <a:spcPct val="90000"/>
              </a:lnSpc>
              <a:spcBef>
                <a:spcPts val="1000"/>
              </a:spcBef>
              <a:spcAft>
                <a:spcPts val="0"/>
              </a:spcAft>
              <a:buClr>
                <a:schemeClr val="dk1"/>
              </a:buClr>
              <a:buSzPts val="2800"/>
              <a:buNone/>
            </a:pPr>
            <a:endParaRPr/>
          </a:p>
        </p:txBody>
      </p:sp>
      <p:sp>
        <p:nvSpPr>
          <p:cNvPr id="387" name="Google Shape;387;p22"/>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22"/>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pic>
        <p:nvPicPr>
          <p:cNvPr id="389" name="Google Shape;389;p22" descr="Logo&#10;&#10;Description automatically generated"/>
          <p:cNvPicPr preferRelativeResize="0"/>
          <p:nvPr/>
        </p:nvPicPr>
        <p:blipFill rotWithShape="1">
          <a:blip r:embed="rId11">
            <a:alphaModFix/>
          </a:blip>
          <a:srcRect/>
          <a:stretch/>
        </p:blipFill>
        <p:spPr>
          <a:xfrm>
            <a:off x="10409552" y="5355478"/>
            <a:ext cx="1888496" cy="164296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p23"/>
          <p:cNvSpPr txBox="1">
            <a:spLocks noGrp="1"/>
          </p:cNvSpPr>
          <p:nvPr>
            <p:ph type="title"/>
          </p:nvPr>
        </p:nvSpPr>
        <p:spPr>
          <a:xfrm>
            <a:off x="1136397" y="502021"/>
            <a:ext cx="9688296" cy="164296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Calibri"/>
              <a:buNone/>
            </a:pPr>
            <a:r>
              <a:rPr lang="en-US" sz="4800"/>
              <a:t>Thank You For Joining Us Today!</a:t>
            </a:r>
            <a:endParaRPr/>
          </a:p>
        </p:txBody>
      </p:sp>
      <p:pic>
        <p:nvPicPr>
          <p:cNvPr id="396" name="Google Shape;396;p23" descr="Logo&#10;&#10;Description automatically generated"/>
          <p:cNvPicPr preferRelativeResize="0">
            <a:picLocks noGrp="1"/>
          </p:cNvPicPr>
          <p:nvPr>
            <p:ph type="body" idx="1"/>
          </p:nvPr>
        </p:nvPicPr>
        <p:blipFill rotWithShape="1">
          <a:blip r:embed="rId3">
            <a:alphaModFix/>
          </a:blip>
          <a:srcRect/>
          <a:stretch/>
        </p:blipFill>
        <p:spPr>
          <a:xfrm>
            <a:off x="3595196" y="1825625"/>
            <a:ext cx="5001607" cy="4351338"/>
          </a:xfrm>
          <a:prstGeom prst="rect">
            <a:avLst/>
          </a:prstGeom>
          <a:noFill/>
          <a:ln>
            <a:noFill/>
          </a:ln>
        </p:spPr>
      </p:pic>
      <p:sp>
        <p:nvSpPr>
          <p:cNvPr id="397" name="Google Shape;397;p23"/>
          <p:cNvSpPr txBox="1"/>
          <p:nvPr/>
        </p:nvSpPr>
        <p:spPr>
          <a:xfrm>
            <a:off x="0" y="6519017"/>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
        <p:nvSpPr>
          <p:cNvPr id="398" name="Google Shape;398;p23"/>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23"/>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
        <p:nvSpPr>
          <p:cNvPr id="400" name="Google Shape;400;p23"/>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23"/>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E2D5A7"/>
                </a:solidFill>
                <a:latin typeface="Calibri"/>
                <a:ea typeface="Calibri"/>
                <a:cs typeface="Calibri"/>
                <a:sym typeface="Calibri"/>
              </a:rPr>
              <a:t>International Science and Nutrition Society – CURARE CAUSAM – ISNS 2021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
        <p:cNvGrpSpPr/>
        <p:nvPr/>
      </p:nvGrpSpPr>
      <p:grpSpPr>
        <a:xfrm>
          <a:off x="0" y="0"/>
          <a:ext cx="0" cy="0"/>
          <a:chOff x="0" y="0"/>
          <a:chExt cx="0" cy="0"/>
        </a:xfrm>
      </p:grpSpPr>
      <p:pic>
        <p:nvPicPr>
          <p:cNvPr id="125" name="Google Shape;125;p3"/>
          <p:cNvPicPr preferRelativeResize="0"/>
          <p:nvPr/>
        </p:nvPicPr>
        <p:blipFill rotWithShape="1">
          <a:blip r:embed="rId3">
            <a:alphaModFix amt="40000"/>
          </a:blip>
          <a:srcRect t="18356" r="-2" b="24888"/>
          <a:stretch/>
        </p:blipFill>
        <p:spPr>
          <a:xfrm>
            <a:off x="3132161" y="2042"/>
            <a:ext cx="9059839" cy="6855958"/>
          </a:xfrm>
          <a:prstGeom prst="rect">
            <a:avLst/>
          </a:prstGeom>
          <a:noFill/>
          <a:ln>
            <a:noFill/>
          </a:ln>
        </p:spPr>
      </p:pic>
      <p:sp>
        <p:nvSpPr>
          <p:cNvPr id="126" name="Google Shape;126;p3"/>
          <p:cNvSpPr txBox="1">
            <a:spLocks noGrp="1"/>
          </p:cNvSpPr>
          <p:nvPr>
            <p:ph type="title"/>
          </p:nvPr>
        </p:nvSpPr>
        <p:spPr>
          <a:xfrm>
            <a:off x="6556100" y="1099671"/>
            <a:ext cx="4972511" cy="336755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latin typeface="Calibri"/>
                <a:ea typeface="Calibri"/>
                <a:cs typeface="Calibri"/>
                <a:sym typeface="Calibri"/>
              </a:rPr>
              <a:t>Dr. Dori Naerbo, Ph.D. </a:t>
            </a:r>
            <a:endParaRPr/>
          </a:p>
        </p:txBody>
      </p:sp>
      <p:pic>
        <p:nvPicPr>
          <p:cNvPr id="127" name="Google Shape;127;p3"/>
          <p:cNvPicPr preferRelativeResize="0"/>
          <p:nvPr/>
        </p:nvPicPr>
        <p:blipFill rotWithShape="1">
          <a:blip r:embed="rId4">
            <a:alphaModFix/>
          </a:blip>
          <a:srcRect l="32099" r="18348" b="-1"/>
          <a:stretch/>
        </p:blipFill>
        <p:spPr>
          <a:xfrm>
            <a:off x="0" y="3"/>
            <a:ext cx="6095695" cy="6857997"/>
          </a:xfrm>
          <a:custGeom>
            <a:avLst/>
            <a:gdLst/>
            <a:ahLst/>
            <a:cxnLst/>
            <a:rect l="l" t="t" r="r" b="b"/>
            <a:pathLst>
              <a:path w="6095695" h="6857997" extrusionOk="0">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ln>
            <a:noFill/>
          </a:ln>
        </p:spPr>
      </p:pic>
      <p:pic>
        <p:nvPicPr>
          <p:cNvPr id="128" name="Google Shape;128;p3" descr="Logo&#10;&#10;Description automatically generated"/>
          <p:cNvPicPr preferRelativeResize="0"/>
          <p:nvPr/>
        </p:nvPicPr>
        <p:blipFill rotWithShape="1">
          <a:blip r:embed="rId5">
            <a:alphaModFix/>
          </a:blip>
          <a:srcRect/>
          <a:stretch/>
        </p:blipFill>
        <p:spPr>
          <a:xfrm>
            <a:off x="10306988" y="-127322"/>
            <a:ext cx="2038990" cy="17738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7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4" descr="A picture containing water, outdoor, sky, scene&#10;&#10;Description automatically generated"/>
          <p:cNvPicPr preferRelativeResize="0"/>
          <p:nvPr/>
        </p:nvPicPr>
        <p:blipFill rotWithShape="1">
          <a:blip r:embed="rId3">
            <a:alphaModFix amt="40000"/>
          </a:blip>
          <a:srcRect r="11794" b="1"/>
          <a:stretch/>
        </p:blipFill>
        <p:spPr>
          <a:xfrm>
            <a:off x="3132161" y="2042"/>
            <a:ext cx="9059839" cy="6855958"/>
          </a:xfrm>
          <a:prstGeom prst="rect">
            <a:avLst/>
          </a:prstGeom>
          <a:noFill/>
          <a:ln>
            <a:noFill/>
          </a:ln>
        </p:spPr>
      </p:pic>
      <p:sp>
        <p:nvSpPr>
          <p:cNvPr id="135" name="Google Shape;135;p4"/>
          <p:cNvSpPr txBox="1">
            <a:spLocks noGrp="1"/>
          </p:cNvSpPr>
          <p:nvPr>
            <p:ph type="title"/>
          </p:nvPr>
        </p:nvSpPr>
        <p:spPr>
          <a:xfrm>
            <a:off x="6657592" y="1539509"/>
            <a:ext cx="4972511" cy="336755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600"/>
              <a:buFont typeface="Calibri"/>
              <a:buNone/>
            </a:pPr>
            <a:r>
              <a:rPr lang="en-US" sz="5600">
                <a:latin typeface="Calibri"/>
                <a:ea typeface="Calibri"/>
                <a:cs typeface="Calibri"/>
                <a:sym typeface="Calibri"/>
              </a:rPr>
              <a:t>Dr. Christina Rahm CEO &amp; Chief Science Officer</a:t>
            </a:r>
            <a:endParaRPr/>
          </a:p>
        </p:txBody>
      </p:sp>
      <p:pic>
        <p:nvPicPr>
          <p:cNvPr id="136" name="Google Shape;136;p4" descr="Screen Shot 2020-11-13 at 12.42.07 PM"/>
          <p:cNvPicPr preferRelativeResize="0"/>
          <p:nvPr/>
        </p:nvPicPr>
        <p:blipFill rotWithShape="1">
          <a:blip r:embed="rId4">
            <a:alphaModFix/>
          </a:blip>
          <a:srcRect r="1" b="10558"/>
          <a:stretch/>
        </p:blipFill>
        <p:spPr>
          <a:xfrm>
            <a:off x="0" y="3"/>
            <a:ext cx="6095695" cy="6857997"/>
          </a:xfrm>
          <a:custGeom>
            <a:avLst/>
            <a:gdLst/>
            <a:ahLst/>
            <a:cxnLst/>
            <a:rect l="l" t="t" r="r" b="b"/>
            <a:pathLst>
              <a:path w="6095695" h="6857997" extrusionOk="0">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ln>
            <a:noFill/>
          </a:ln>
        </p:spPr>
      </p:pic>
      <p:pic>
        <p:nvPicPr>
          <p:cNvPr id="137" name="Google Shape;137;p4" descr="Logo&#10;&#10;Description automatically generated"/>
          <p:cNvPicPr preferRelativeResize="0"/>
          <p:nvPr/>
        </p:nvPicPr>
        <p:blipFill rotWithShape="1">
          <a:blip r:embed="rId5">
            <a:alphaModFix/>
          </a:blip>
          <a:srcRect/>
          <a:stretch/>
        </p:blipFill>
        <p:spPr>
          <a:xfrm>
            <a:off x="10306988" y="-127322"/>
            <a:ext cx="2038990" cy="17738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2"/>
        <p:cNvGrpSpPr/>
        <p:nvPr/>
      </p:nvGrpSpPr>
      <p:grpSpPr>
        <a:xfrm>
          <a:off x="0" y="0"/>
          <a:ext cx="0" cy="0"/>
          <a:chOff x="0" y="0"/>
          <a:chExt cx="0" cy="0"/>
        </a:xfrm>
      </p:grpSpPr>
      <p:pic>
        <p:nvPicPr>
          <p:cNvPr id="143" name="Google Shape;143;p5" descr="Budapest, Hungary"/>
          <p:cNvPicPr preferRelativeResize="0"/>
          <p:nvPr/>
        </p:nvPicPr>
        <p:blipFill rotWithShape="1">
          <a:blip r:embed="rId3">
            <a:alphaModFix amt="70000"/>
          </a:blip>
          <a:srcRect l="6903" r="10506" b="1"/>
          <a:stretch/>
        </p:blipFill>
        <p:spPr>
          <a:xfrm>
            <a:off x="3131856" y="2042"/>
            <a:ext cx="9059839" cy="6855958"/>
          </a:xfrm>
          <a:prstGeom prst="rect">
            <a:avLst/>
          </a:prstGeom>
          <a:noFill/>
          <a:ln>
            <a:noFill/>
          </a:ln>
        </p:spPr>
      </p:pic>
      <p:sp>
        <p:nvSpPr>
          <p:cNvPr id="144" name="Google Shape;144;p5"/>
          <p:cNvSpPr txBox="1">
            <a:spLocks noGrp="1"/>
          </p:cNvSpPr>
          <p:nvPr>
            <p:ph type="title"/>
          </p:nvPr>
        </p:nvSpPr>
        <p:spPr>
          <a:xfrm>
            <a:off x="6556100" y="1099671"/>
            <a:ext cx="4972511" cy="336755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600"/>
              <a:buFont typeface="Calibri"/>
              <a:buNone/>
            </a:pPr>
            <a:r>
              <a:rPr lang="en-US" sz="6600">
                <a:latin typeface="Calibri"/>
                <a:ea typeface="Calibri"/>
                <a:cs typeface="Calibri"/>
                <a:sym typeface="Calibri"/>
              </a:rPr>
              <a:t> </a:t>
            </a:r>
            <a:endParaRPr/>
          </a:p>
        </p:txBody>
      </p:sp>
      <p:pic>
        <p:nvPicPr>
          <p:cNvPr id="145" name="Google Shape;145;p5" descr="A doctor with a stethoscope around his neck&#10;&#10;Description automatically generated"/>
          <p:cNvPicPr preferRelativeResize="0"/>
          <p:nvPr/>
        </p:nvPicPr>
        <p:blipFill rotWithShape="1">
          <a:blip r:embed="rId4">
            <a:alphaModFix/>
          </a:blip>
          <a:srcRect l="15071" t="1" r="1196" b="1"/>
          <a:stretch/>
        </p:blipFill>
        <p:spPr>
          <a:xfrm>
            <a:off x="0" y="3"/>
            <a:ext cx="5859484" cy="6857997"/>
          </a:xfrm>
          <a:custGeom>
            <a:avLst/>
            <a:gdLst/>
            <a:ahLst/>
            <a:cxnLst/>
            <a:rect l="l" t="t" r="r" b="b"/>
            <a:pathLst>
              <a:path w="6095695" h="6857997" extrusionOk="0">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ln>
            <a:noFill/>
          </a:ln>
        </p:spPr>
      </p:pic>
      <p:sp>
        <p:nvSpPr>
          <p:cNvPr id="146" name="Google Shape;146;p5"/>
          <p:cNvSpPr txBox="1"/>
          <p:nvPr/>
        </p:nvSpPr>
        <p:spPr>
          <a:xfrm>
            <a:off x="6708500" y="1252071"/>
            <a:ext cx="4972511" cy="336755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5600"/>
              <a:buFont typeface="Calibri"/>
              <a:buNone/>
            </a:pPr>
            <a:r>
              <a:rPr lang="en-US" sz="5600" b="0" i="0" u="none" strike="noStrike" cap="none">
                <a:solidFill>
                  <a:schemeClr val="lt1"/>
                </a:solidFill>
                <a:latin typeface="Calibri"/>
                <a:ea typeface="Calibri"/>
                <a:cs typeface="Calibri"/>
                <a:sym typeface="Calibri"/>
              </a:rPr>
              <a:t>Dr. Norbert Ketskés, MD  </a:t>
            </a:r>
            <a:endParaRPr/>
          </a:p>
        </p:txBody>
      </p:sp>
      <p:pic>
        <p:nvPicPr>
          <p:cNvPr id="147" name="Google Shape;147;p5" descr="Logo&#10;&#10;Description automatically generated"/>
          <p:cNvPicPr preferRelativeResize="0"/>
          <p:nvPr/>
        </p:nvPicPr>
        <p:blipFill rotWithShape="1">
          <a:blip r:embed="rId5">
            <a:alphaModFix/>
          </a:blip>
          <a:srcRect/>
          <a:stretch/>
        </p:blipFill>
        <p:spPr>
          <a:xfrm>
            <a:off x="10306988" y="-127322"/>
            <a:ext cx="2038990" cy="17738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4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p:nvPr/>
        </p:nvSpPr>
        <p:spPr>
          <a:xfrm>
            <a:off x="0" y="0"/>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4" name="Google Shape;154;p6"/>
          <p:cNvSpPr txBox="1">
            <a:spLocks noGrp="1"/>
          </p:cNvSpPr>
          <p:nvPr>
            <p:ph type="title"/>
          </p:nvPr>
        </p:nvSpPr>
        <p:spPr>
          <a:xfrm>
            <a:off x="3246839" y="505649"/>
            <a:ext cx="6718963" cy="437886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Calibri"/>
              <a:buNone/>
            </a:pPr>
            <a:r>
              <a:rPr lang="en-US"/>
              <a:t>ISNS Case Study</a:t>
            </a:r>
            <a:br>
              <a:rPr lang="en-US"/>
            </a:br>
            <a:r>
              <a:rPr lang="en-US"/>
              <a:t>Presented by: </a:t>
            </a:r>
            <a:br>
              <a:rPr lang="en-US"/>
            </a:br>
            <a:br>
              <a:rPr lang="en-US"/>
            </a:br>
            <a:r>
              <a:rPr lang="en-US" sz="4800"/>
              <a:t>Dr. Norbert Ketskés</a:t>
            </a:r>
            <a:endParaRPr/>
          </a:p>
        </p:txBody>
      </p:sp>
      <p:sp>
        <p:nvSpPr>
          <p:cNvPr id="155" name="Google Shape;155;p6"/>
          <p:cNvSpPr txBox="1">
            <a:spLocks noGrp="1"/>
          </p:cNvSpPr>
          <p:nvPr>
            <p:ph type="body" idx="1"/>
          </p:nvPr>
        </p:nvSpPr>
        <p:spPr>
          <a:xfrm>
            <a:off x="5596501" y="2405894"/>
            <a:ext cx="5754897" cy="30147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 </a:t>
            </a:r>
            <a:endParaRPr/>
          </a:p>
        </p:txBody>
      </p:sp>
      <p:sp>
        <p:nvSpPr>
          <p:cNvPr id="156" name="Google Shape;156;p6"/>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7" name="Google Shape;157;p6"/>
          <p:cNvSpPr/>
          <p:nvPr/>
        </p:nvSpPr>
        <p:spPr>
          <a:xfrm flipH="1">
            <a:off x="4038599" y="6400798"/>
            <a:ext cx="8153398" cy="456773"/>
          </a:xfrm>
          <a:prstGeom prst="rect">
            <a:avLst/>
          </a:prstGeom>
          <a:gradFill>
            <a:gsLst>
              <a:gs pos="0">
                <a:srgbClr val="000000">
                  <a:alpha val="62745"/>
                </a:srgbClr>
              </a:gs>
              <a:gs pos="100000">
                <a:srgbClr val="2F5597"/>
              </a:gs>
            </a:gsLst>
            <a:lin ang="13800001"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58" name="Google Shape;158;p6" descr="Picture 14"/>
          <p:cNvPicPr preferRelativeResize="0"/>
          <p:nvPr/>
        </p:nvPicPr>
        <p:blipFill rotWithShape="1">
          <a:blip r:embed="rId3">
            <a:alphaModFix/>
          </a:blip>
          <a:srcRect/>
          <a:stretch/>
        </p:blipFill>
        <p:spPr>
          <a:xfrm>
            <a:off x="-48886" y="1549973"/>
            <a:ext cx="4259792" cy="3705967"/>
          </a:xfrm>
          <a:prstGeom prst="rect">
            <a:avLst/>
          </a:prstGeom>
          <a:noFill/>
          <a:ln>
            <a:noFill/>
          </a:ln>
        </p:spPr>
      </p:pic>
      <p:sp>
        <p:nvSpPr>
          <p:cNvPr id="159" name="Google Shape;159;p6"/>
          <p:cNvSpPr/>
          <p:nvPr/>
        </p:nvSpPr>
        <p:spPr>
          <a:xfrm>
            <a:off x="-1" y="-1"/>
            <a:ext cx="12192000" cy="405116"/>
          </a:xfrm>
          <a:prstGeom prst="rect">
            <a:avLst/>
          </a:prstGeom>
          <a:gradFill>
            <a:gsLst>
              <a:gs pos="0">
                <a:srgbClr val="3864B3"/>
              </a:gs>
              <a:gs pos="23000">
                <a:srgbClr val="3864B3"/>
              </a:gs>
              <a:gs pos="69000">
                <a:srgbClr val="2F5597"/>
              </a:gs>
              <a:gs pos="97000">
                <a:srgbClr val="2C4F8C"/>
              </a:gs>
              <a:gs pos="100000">
                <a:srgbClr val="2C4F8C"/>
              </a:gs>
            </a:gsLst>
            <a:path path="circle">
              <a:fillToRect l="100000" t="100000"/>
            </a:path>
            <a:tileRect r="-100000" b="-100000"/>
          </a:gra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7"/>
          <p:cNvSpPr/>
          <p:nvPr/>
        </p:nvSpPr>
        <p:spPr>
          <a:xfrm>
            <a:off x="0" y="0"/>
            <a:ext cx="12188952"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5" name="Google Shape;165;p7"/>
          <p:cNvSpPr txBox="1">
            <a:spLocks noGrp="1"/>
          </p:cNvSpPr>
          <p:nvPr>
            <p:ph type="title"/>
          </p:nvPr>
        </p:nvSpPr>
        <p:spPr>
          <a:xfrm>
            <a:off x="554804" y="600001"/>
            <a:ext cx="3771206" cy="16304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sz="4000">
                <a:solidFill>
                  <a:schemeClr val="lt1"/>
                </a:solidFill>
              </a:rPr>
              <a:t>COVID-19</a:t>
            </a:r>
            <a:endParaRPr/>
          </a:p>
        </p:txBody>
      </p:sp>
      <p:grpSp>
        <p:nvGrpSpPr>
          <p:cNvPr id="166" name="Google Shape;166;p7"/>
          <p:cNvGrpSpPr/>
          <p:nvPr/>
        </p:nvGrpSpPr>
        <p:grpSpPr>
          <a:xfrm>
            <a:off x="56167" y="737775"/>
            <a:ext cx="242107" cy="1340860"/>
            <a:chOff x="56167" y="899959"/>
            <a:chExt cx="242107" cy="1340860"/>
          </a:xfrm>
        </p:grpSpPr>
        <p:sp>
          <p:nvSpPr>
            <p:cNvPr id="167" name="Google Shape;167;p7"/>
            <p:cNvSpPr/>
            <p:nvPr/>
          </p:nvSpPr>
          <p:spPr>
            <a:xfrm rot="5400000">
              <a:off x="237744" y="1469719"/>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8" name="Google Shape;168;p7"/>
            <p:cNvSpPr/>
            <p:nvPr/>
          </p:nvSpPr>
          <p:spPr>
            <a:xfrm rot="5400000">
              <a:off x="54864" y="1469719"/>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9" name="Google Shape;169;p7"/>
            <p:cNvSpPr/>
            <p:nvPr/>
          </p:nvSpPr>
          <p:spPr>
            <a:xfrm rot="5400000">
              <a:off x="237744" y="1327605"/>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0" name="Google Shape;170;p7"/>
            <p:cNvSpPr/>
            <p:nvPr/>
          </p:nvSpPr>
          <p:spPr>
            <a:xfrm rot="5400000">
              <a:off x="54864" y="1327605"/>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7"/>
            <p:cNvSpPr/>
            <p:nvPr/>
          </p:nvSpPr>
          <p:spPr>
            <a:xfrm rot="5400000">
              <a:off x="237744" y="1185491"/>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2" name="Google Shape;172;p7"/>
            <p:cNvSpPr/>
            <p:nvPr/>
          </p:nvSpPr>
          <p:spPr>
            <a:xfrm rot="5400000">
              <a:off x="54864" y="1185491"/>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7"/>
            <p:cNvSpPr/>
            <p:nvPr/>
          </p:nvSpPr>
          <p:spPr>
            <a:xfrm rot="5400000">
              <a:off x="237744" y="1043377"/>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4" name="Google Shape;174;p7"/>
            <p:cNvSpPr/>
            <p:nvPr/>
          </p:nvSpPr>
          <p:spPr>
            <a:xfrm rot="5400000">
              <a:off x="54864" y="1043377"/>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5" name="Google Shape;175;p7"/>
            <p:cNvSpPr/>
            <p:nvPr/>
          </p:nvSpPr>
          <p:spPr>
            <a:xfrm rot="5400000">
              <a:off x="237744" y="901263"/>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7"/>
            <p:cNvSpPr/>
            <p:nvPr/>
          </p:nvSpPr>
          <p:spPr>
            <a:xfrm rot="5400000">
              <a:off x="54864" y="901263"/>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7" name="Google Shape;177;p7"/>
            <p:cNvSpPr/>
            <p:nvPr/>
          </p:nvSpPr>
          <p:spPr>
            <a:xfrm rot="5400000">
              <a:off x="237744" y="2180289"/>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8" name="Google Shape;178;p7"/>
            <p:cNvSpPr/>
            <p:nvPr/>
          </p:nvSpPr>
          <p:spPr>
            <a:xfrm rot="5400000">
              <a:off x="54864" y="2180289"/>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9" name="Google Shape;179;p7"/>
            <p:cNvSpPr/>
            <p:nvPr/>
          </p:nvSpPr>
          <p:spPr>
            <a:xfrm rot="5400000">
              <a:off x="237744" y="2038175"/>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7"/>
            <p:cNvSpPr/>
            <p:nvPr/>
          </p:nvSpPr>
          <p:spPr>
            <a:xfrm rot="5400000">
              <a:off x="54864" y="2038175"/>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1" name="Google Shape;181;p7"/>
            <p:cNvSpPr/>
            <p:nvPr/>
          </p:nvSpPr>
          <p:spPr>
            <a:xfrm rot="5400000">
              <a:off x="237744" y="1896061"/>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2" name="Google Shape;182;p7"/>
            <p:cNvSpPr/>
            <p:nvPr/>
          </p:nvSpPr>
          <p:spPr>
            <a:xfrm rot="5400000">
              <a:off x="54864" y="1896061"/>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3" name="Google Shape;183;p7"/>
            <p:cNvSpPr/>
            <p:nvPr/>
          </p:nvSpPr>
          <p:spPr>
            <a:xfrm rot="5400000">
              <a:off x="237744" y="1753947"/>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4" name="Google Shape;184;p7"/>
            <p:cNvSpPr/>
            <p:nvPr/>
          </p:nvSpPr>
          <p:spPr>
            <a:xfrm rot="5400000">
              <a:off x="54864" y="1753947"/>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7"/>
            <p:cNvSpPr/>
            <p:nvPr/>
          </p:nvSpPr>
          <p:spPr>
            <a:xfrm rot="5400000">
              <a:off x="237744" y="1611833"/>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7"/>
            <p:cNvSpPr/>
            <p:nvPr/>
          </p:nvSpPr>
          <p:spPr>
            <a:xfrm rot="5400000">
              <a:off x="54864" y="1611833"/>
              <a:ext cx="61834"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7" name="Google Shape;187;p7"/>
          <p:cNvSpPr/>
          <p:nvPr/>
        </p:nvSpPr>
        <p:spPr>
          <a:xfrm>
            <a:off x="0" y="2640714"/>
            <a:ext cx="5291468" cy="421728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7"/>
          <p:cNvSpPr txBox="1">
            <a:spLocks noGrp="1"/>
          </p:cNvSpPr>
          <p:nvPr>
            <p:ph type="body" idx="1"/>
          </p:nvPr>
        </p:nvSpPr>
        <p:spPr>
          <a:xfrm>
            <a:off x="467551" y="2979945"/>
            <a:ext cx="3527980" cy="31234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1800"/>
              <a:t>COVID-19 is the disease caused by SARS-CoV-2. Most people infected with the virus will experience mild to moderate symptoms. However, more serious complications and even death can occur to those with weakened immune systems or those old in age. </a:t>
            </a:r>
            <a:endParaRPr/>
          </a:p>
          <a:p>
            <a:pPr marL="0" lvl="0" indent="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a:p>
        </p:txBody>
      </p:sp>
      <p:sp>
        <p:nvSpPr>
          <p:cNvPr id="189" name="Google Shape;189;p7"/>
          <p:cNvSpPr/>
          <p:nvPr/>
        </p:nvSpPr>
        <p:spPr>
          <a:xfrm>
            <a:off x="0" y="6501384"/>
            <a:ext cx="5852160" cy="35661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0" name="Google Shape;190;p7"/>
          <p:cNvPicPr preferRelativeResize="0"/>
          <p:nvPr/>
        </p:nvPicPr>
        <p:blipFill rotWithShape="1">
          <a:blip r:embed="rId3">
            <a:alphaModFix/>
          </a:blip>
          <a:srcRect l="3899" r="13468"/>
          <a:stretch/>
        </p:blipFill>
        <p:spPr>
          <a:xfrm>
            <a:off x="4636008" y="0"/>
            <a:ext cx="7555992" cy="6857990"/>
          </a:xfrm>
          <a:prstGeom prst="rect">
            <a:avLst/>
          </a:prstGeom>
          <a:noFill/>
          <a:ln>
            <a:noFill/>
          </a:ln>
        </p:spPr>
      </p:pic>
      <p:sp>
        <p:nvSpPr>
          <p:cNvPr id="191" name="Google Shape;191;p7"/>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92" name="Google Shape;192;p7"/>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E2D5A7"/>
                </a:solidFill>
                <a:latin typeface="Calibri"/>
                <a:ea typeface="Calibri"/>
                <a:cs typeface="Calibri"/>
                <a:sym typeface="Calibri"/>
              </a:rPr>
              <a:t>International Science and Nutrition Society – CURARE CAUSAM – ISNS 2021  </a:t>
            </a:r>
            <a:endParaRPr/>
          </a:p>
        </p:txBody>
      </p:sp>
      <p:pic>
        <p:nvPicPr>
          <p:cNvPr id="193" name="Google Shape;193;p7" descr="Logo&#10;&#10;Description automatically generated"/>
          <p:cNvPicPr preferRelativeResize="0"/>
          <p:nvPr/>
        </p:nvPicPr>
        <p:blipFill rotWithShape="1">
          <a:blip r:embed="rId4">
            <a:alphaModFix/>
          </a:blip>
          <a:srcRect/>
          <a:stretch/>
        </p:blipFill>
        <p:spPr>
          <a:xfrm>
            <a:off x="10409552" y="5355478"/>
            <a:ext cx="1888496" cy="164296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8"/>
          <p:cNvSpPr txBox="1">
            <a:spLocks noGrp="1"/>
          </p:cNvSpPr>
          <p:nvPr>
            <p:ph type="title"/>
          </p:nvPr>
        </p:nvSpPr>
        <p:spPr>
          <a:xfrm>
            <a:off x="6417733" y="74927"/>
            <a:ext cx="5291663" cy="16287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latin typeface="Calibri"/>
                <a:ea typeface="Calibri"/>
                <a:cs typeface="Calibri"/>
                <a:sym typeface="Calibri"/>
              </a:rPr>
              <a:t>COVID-19 </a:t>
            </a:r>
            <a:br>
              <a:rPr lang="en-US" sz="4000">
                <a:latin typeface="Calibri"/>
                <a:ea typeface="Calibri"/>
                <a:cs typeface="Calibri"/>
                <a:sym typeface="Calibri"/>
              </a:rPr>
            </a:br>
            <a:r>
              <a:rPr lang="en-US" sz="4000">
                <a:latin typeface="Calibri"/>
                <a:ea typeface="Calibri"/>
                <a:cs typeface="Calibri"/>
                <a:sym typeface="Calibri"/>
              </a:rPr>
              <a:t>SYMPTOMS </a:t>
            </a:r>
            <a:endParaRPr/>
          </a:p>
        </p:txBody>
      </p:sp>
      <p:pic>
        <p:nvPicPr>
          <p:cNvPr id="199" name="Google Shape;199;p8"/>
          <p:cNvPicPr preferRelativeResize="0"/>
          <p:nvPr/>
        </p:nvPicPr>
        <p:blipFill rotWithShape="1">
          <a:blip r:embed="rId3">
            <a:alphaModFix/>
          </a:blip>
          <a:srcRect l="5489" r="5600"/>
          <a:stretch/>
        </p:blipFill>
        <p:spPr>
          <a:xfrm>
            <a:off x="3" y="1587"/>
            <a:ext cx="6095998" cy="6856413"/>
          </a:xfrm>
          <a:custGeom>
            <a:avLst/>
            <a:gdLst/>
            <a:ahLst/>
            <a:cxnLst/>
            <a:rect l="l" t="t" r="r" b="b"/>
            <a:pathLst>
              <a:path w="6649908" h="6856413" extrusionOk="0">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grpSp>
        <p:nvGrpSpPr>
          <p:cNvPr id="200" name="Google Shape;200;p8"/>
          <p:cNvGrpSpPr/>
          <p:nvPr/>
        </p:nvGrpSpPr>
        <p:grpSpPr>
          <a:xfrm>
            <a:off x="6417733" y="1872621"/>
            <a:ext cx="5291663" cy="3749183"/>
            <a:chOff x="0" y="1832"/>
            <a:chExt cx="5291663" cy="3749183"/>
          </a:xfrm>
        </p:grpSpPr>
        <p:cxnSp>
          <p:nvCxnSpPr>
            <p:cNvPr id="201" name="Google Shape;201;p8"/>
            <p:cNvCxnSpPr/>
            <p:nvPr/>
          </p:nvCxnSpPr>
          <p:spPr>
            <a:xfrm>
              <a:off x="0" y="1832"/>
              <a:ext cx="5291663"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202" name="Google Shape;202;p8"/>
            <p:cNvSpPr/>
            <p:nvPr/>
          </p:nvSpPr>
          <p:spPr>
            <a:xfrm>
              <a:off x="0" y="1832"/>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txBox="1"/>
            <p:nvPr/>
          </p:nvSpPr>
          <p:spPr>
            <a:xfrm>
              <a:off x="0" y="1832"/>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Fever</a:t>
              </a:r>
              <a:endParaRPr/>
            </a:p>
          </p:txBody>
        </p:sp>
        <p:cxnSp>
          <p:nvCxnSpPr>
            <p:cNvPr id="204" name="Google Shape;204;p8"/>
            <p:cNvCxnSpPr/>
            <p:nvPr/>
          </p:nvCxnSpPr>
          <p:spPr>
            <a:xfrm>
              <a:off x="0" y="342667"/>
              <a:ext cx="5291663" cy="0"/>
            </a:xfrm>
            <a:prstGeom prst="straightConnector1">
              <a:avLst/>
            </a:prstGeom>
            <a:solidFill>
              <a:srgbClr val="56ADD1"/>
            </a:solidFill>
            <a:ln w="12700" cap="flat" cmpd="sng">
              <a:solidFill>
                <a:srgbClr val="56ADD1"/>
              </a:solidFill>
              <a:prstDash val="solid"/>
              <a:miter lim="800000"/>
              <a:headEnd type="none" w="sm" len="sm"/>
              <a:tailEnd type="none" w="sm" len="sm"/>
            </a:ln>
          </p:spPr>
        </p:cxnSp>
        <p:sp>
          <p:nvSpPr>
            <p:cNvPr id="205" name="Google Shape;205;p8"/>
            <p:cNvSpPr/>
            <p:nvPr/>
          </p:nvSpPr>
          <p:spPr>
            <a:xfrm>
              <a:off x="0" y="342667"/>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txBox="1"/>
            <p:nvPr/>
          </p:nvSpPr>
          <p:spPr>
            <a:xfrm>
              <a:off x="0" y="342667"/>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Cough</a:t>
              </a:r>
              <a:endParaRPr/>
            </a:p>
          </p:txBody>
        </p:sp>
        <p:cxnSp>
          <p:nvCxnSpPr>
            <p:cNvPr id="207" name="Google Shape;207;p8"/>
            <p:cNvCxnSpPr/>
            <p:nvPr/>
          </p:nvCxnSpPr>
          <p:spPr>
            <a:xfrm>
              <a:off x="0" y="683502"/>
              <a:ext cx="5291663" cy="0"/>
            </a:xfrm>
            <a:prstGeom prst="straightConnector1">
              <a:avLst/>
            </a:prstGeom>
            <a:solidFill>
              <a:srgbClr val="53C1CE"/>
            </a:solidFill>
            <a:ln w="12700" cap="flat" cmpd="sng">
              <a:solidFill>
                <a:srgbClr val="53C1CE"/>
              </a:solidFill>
              <a:prstDash val="solid"/>
              <a:miter lim="800000"/>
              <a:headEnd type="none" w="sm" len="sm"/>
              <a:tailEnd type="none" w="sm" len="sm"/>
            </a:ln>
          </p:spPr>
        </p:cxnSp>
        <p:sp>
          <p:nvSpPr>
            <p:cNvPr id="208" name="Google Shape;208;p8"/>
            <p:cNvSpPr/>
            <p:nvPr/>
          </p:nvSpPr>
          <p:spPr>
            <a:xfrm>
              <a:off x="0" y="683502"/>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txBox="1"/>
            <p:nvPr/>
          </p:nvSpPr>
          <p:spPr>
            <a:xfrm>
              <a:off x="0" y="683502"/>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Sore Throat</a:t>
              </a:r>
              <a:endParaRPr/>
            </a:p>
          </p:txBody>
        </p:sp>
        <p:cxnSp>
          <p:nvCxnSpPr>
            <p:cNvPr id="210" name="Google Shape;210;p8"/>
            <p:cNvCxnSpPr/>
            <p:nvPr/>
          </p:nvCxnSpPr>
          <p:spPr>
            <a:xfrm>
              <a:off x="0" y="1024337"/>
              <a:ext cx="5291663" cy="0"/>
            </a:xfrm>
            <a:prstGeom prst="straightConnector1">
              <a:avLst/>
            </a:prstGeom>
            <a:solidFill>
              <a:srgbClr val="51CABF"/>
            </a:solidFill>
            <a:ln w="12700" cap="flat" cmpd="sng">
              <a:solidFill>
                <a:srgbClr val="51CABF"/>
              </a:solidFill>
              <a:prstDash val="solid"/>
              <a:miter lim="800000"/>
              <a:headEnd type="none" w="sm" len="sm"/>
              <a:tailEnd type="none" w="sm" len="sm"/>
            </a:ln>
          </p:spPr>
        </p:cxnSp>
        <p:sp>
          <p:nvSpPr>
            <p:cNvPr id="211" name="Google Shape;211;p8"/>
            <p:cNvSpPr/>
            <p:nvPr/>
          </p:nvSpPr>
          <p:spPr>
            <a:xfrm>
              <a:off x="0" y="1024337"/>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txBox="1"/>
            <p:nvPr/>
          </p:nvSpPr>
          <p:spPr>
            <a:xfrm>
              <a:off x="0" y="1024337"/>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Shortness of Breath</a:t>
              </a:r>
              <a:endParaRPr/>
            </a:p>
          </p:txBody>
        </p:sp>
        <p:cxnSp>
          <p:nvCxnSpPr>
            <p:cNvPr id="213" name="Google Shape;213;p8"/>
            <p:cNvCxnSpPr/>
            <p:nvPr/>
          </p:nvCxnSpPr>
          <p:spPr>
            <a:xfrm>
              <a:off x="0" y="1365172"/>
              <a:ext cx="5291663" cy="0"/>
            </a:xfrm>
            <a:prstGeom prst="straightConnector1">
              <a:avLst/>
            </a:prstGeom>
            <a:solidFill>
              <a:srgbClr val="4EC7A5"/>
            </a:solidFill>
            <a:ln w="12700" cap="flat" cmpd="sng">
              <a:solidFill>
                <a:srgbClr val="4EC7A5"/>
              </a:solidFill>
              <a:prstDash val="solid"/>
              <a:miter lim="800000"/>
              <a:headEnd type="none" w="sm" len="sm"/>
              <a:tailEnd type="none" w="sm" len="sm"/>
            </a:ln>
          </p:spPr>
        </p:cxnSp>
        <p:sp>
          <p:nvSpPr>
            <p:cNvPr id="214" name="Google Shape;214;p8"/>
            <p:cNvSpPr/>
            <p:nvPr/>
          </p:nvSpPr>
          <p:spPr>
            <a:xfrm>
              <a:off x="0" y="1365172"/>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txBox="1"/>
            <p:nvPr/>
          </p:nvSpPr>
          <p:spPr>
            <a:xfrm>
              <a:off x="0" y="1365172"/>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Runny Nose</a:t>
              </a:r>
              <a:endParaRPr/>
            </a:p>
          </p:txBody>
        </p:sp>
        <p:cxnSp>
          <p:nvCxnSpPr>
            <p:cNvPr id="216" name="Google Shape;216;p8"/>
            <p:cNvCxnSpPr/>
            <p:nvPr/>
          </p:nvCxnSpPr>
          <p:spPr>
            <a:xfrm>
              <a:off x="0" y="1706007"/>
              <a:ext cx="5291663" cy="0"/>
            </a:xfrm>
            <a:prstGeom prst="straightConnector1">
              <a:avLst/>
            </a:prstGeom>
            <a:solidFill>
              <a:srgbClr val="4CC38C"/>
            </a:solidFill>
            <a:ln w="12700" cap="flat" cmpd="sng">
              <a:solidFill>
                <a:srgbClr val="4CC38C"/>
              </a:solidFill>
              <a:prstDash val="solid"/>
              <a:miter lim="800000"/>
              <a:headEnd type="none" w="sm" len="sm"/>
              <a:tailEnd type="none" w="sm" len="sm"/>
            </a:ln>
          </p:spPr>
        </p:cxnSp>
        <p:sp>
          <p:nvSpPr>
            <p:cNvPr id="217" name="Google Shape;217;p8"/>
            <p:cNvSpPr/>
            <p:nvPr/>
          </p:nvSpPr>
          <p:spPr>
            <a:xfrm>
              <a:off x="0" y="1706007"/>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txBox="1"/>
            <p:nvPr/>
          </p:nvSpPr>
          <p:spPr>
            <a:xfrm>
              <a:off x="0" y="1706007"/>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Fatigue</a:t>
              </a:r>
              <a:endParaRPr/>
            </a:p>
          </p:txBody>
        </p:sp>
        <p:cxnSp>
          <p:nvCxnSpPr>
            <p:cNvPr id="219" name="Google Shape;219;p8"/>
            <p:cNvCxnSpPr/>
            <p:nvPr/>
          </p:nvCxnSpPr>
          <p:spPr>
            <a:xfrm>
              <a:off x="0" y="2046841"/>
              <a:ext cx="5291663" cy="0"/>
            </a:xfrm>
            <a:prstGeom prst="straightConnector1">
              <a:avLst/>
            </a:prstGeom>
            <a:solidFill>
              <a:srgbClr val="49C073"/>
            </a:solidFill>
            <a:ln w="12700" cap="flat" cmpd="sng">
              <a:solidFill>
                <a:srgbClr val="49C073"/>
              </a:solidFill>
              <a:prstDash val="solid"/>
              <a:miter lim="800000"/>
              <a:headEnd type="none" w="sm" len="sm"/>
              <a:tailEnd type="none" w="sm" len="sm"/>
            </a:ln>
          </p:spPr>
        </p:cxnSp>
        <p:sp>
          <p:nvSpPr>
            <p:cNvPr id="220" name="Google Shape;220;p8"/>
            <p:cNvSpPr/>
            <p:nvPr/>
          </p:nvSpPr>
          <p:spPr>
            <a:xfrm>
              <a:off x="0" y="2046841"/>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txBox="1"/>
            <p:nvPr/>
          </p:nvSpPr>
          <p:spPr>
            <a:xfrm>
              <a:off x="0" y="2046841"/>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Diarrhea</a:t>
              </a:r>
              <a:endParaRPr/>
            </a:p>
          </p:txBody>
        </p:sp>
        <p:cxnSp>
          <p:nvCxnSpPr>
            <p:cNvPr id="222" name="Google Shape;222;p8"/>
            <p:cNvCxnSpPr/>
            <p:nvPr/>
          </p:nvCxnSpPr>
          <p:spPr>
            <a:xfrm>
              <a:off x="0" y="2387676"/>
              <a:ext cx="5291663" cy="0"/>
            </a:xfrm>
            <a:prstGeom prst="straightConnector1">
              <a:avLst/>
            </a:prstGeom>
            <a:solidFill>
              <a:srgbClr val="47BC5A"/>
            </a:solidFill>
            <a:ln w="12700" cap="flat" cmpd="sng">
              <a:solidFill>
                <a:srgbClr val="47BC5A"/>
              </a:solidFill>
              <a:prstDash val="solid"/>
              <a:miter lim="800000"/>
              <a:headEnd type="none" w="sm" len="sm"/>
              <a:tailEnd type="none" w="sm" len="sm"/>
            </a:ln>
          </p:spPr>
        </p:cxnSp>
        <p:sp>
          <p:nvSpPr>
            <p:cNvPr id="223" name="Google Shape;223;p8"/>
            <p:cNvSpPr/>
            <p:nvPr/>
          </p:nvSpPr>
          <p:spPr>
            <a:xfrm>
              <a:off x="0" y="2387676"/>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txBox="1"/>
            <p:nvPr/>
          </p:nvSpPr>
          <p:spPr>
            <a:xfrm>
              <a:off x="0" y="2387676"/>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Vomiting </a:t>
              </a:r>
              <a:endParaRPr/>
            </a:p>
          </p:txBody>
        </p:sp>
        <p:cxnSp>
          <p:nvCxnSpPr>
            <p:cNvPr id="225" name="Google Shape;225;p8"/>
            <p:cNvCxnSpPr/>
            <p:nvPr/>
          </p:nvCxnSpPr>
          <p:spPr>
            <a:xfrm>
              <a:off x="0" y="2728511"/>
              <a:ext cx="5291663" cy="0"/>
            </a:xfrm>
            <a:prstGeom prst="straightConnector1">
              <a:avLst/>
            </a:prstGeom>
            <a:solidFill>
              <a:srgbClr val="49B845"/>
            </a:solidFill>
            <a:ln w="12700" cap="flat" cmpd="sng">
              <a:solidFill>
                <a:srgbClr val="49B845"/>
              </a:solidFill>
              <a:prstDash val="solid"/>
              <a:miter lim="800000"/>
              <a:headEnd type="none" w="sm" len="sm"/>
              <a:tailEnd type="none" w="sm" len="sm"/>
            </a:ln>
          </p:spPr>
        </p:cxnSp>
        <p:sp>
          <p:nvSpPr>
            <p:cNvPr id="226" name="Google Shape;226;p8"/>
            <p:cNvSpPr/>
            <p:nvPr/>
          </p:nvSpPr>
          <p:spPr>
            <a:xfrm>
              <a:off x="0" y="2728511"/>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txBox="1"/>
            <p:nvPr/>
          </p:nvSpPr>
          <p:spPr>
            <a:xfrm>
              <a:off x="0" y="2728511"/>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Nausea</a:t>
              </a:r>
              <a:endParaRPr/>
            </a:p>
          </p:txBody>
        </p:sp>
        <p:cxnSp>
          <p:nvCxnSpPr>
            <p:cNvPr id="228" name="Google Shape;228;p8"/>
            <p:cNvCxnSpPr/>
            <p:nvPr/>
          </p:nvCxnSpPr>
          <p:spPr>
            <a:xfrm>
              <a:off x="0" y="3069346"/>
              <a:ext cx="5291663" cy="0"/>
            </a:xfrm>
            <a:prstGeom prst="straightConnector1">
              <a:avLst/>
            </a:prstGeom>
            <a:solidFill>
              <a:srgbClr val="5EB146"/>
            </a:solidFill>
            <a:ln w="12700" cap="flat" cmpd="sng">
              <a:solidFill>
                <a:srgbClr val="5EB146"/>
              </a:solidFill>
              <a:prstDash val="solid"/>
              <a:miter lim="800000"/>
              <a:headEnd type="none" w="sm" len="sm"/>
              <a:tailEnd type="none" w="sm" len="sm"/>
            </a:ln>
          </p:spPr>
        </p:cxnSp>
        <p:sp>
          <p:nvSpPr>
            <p:cNvPr id="229" name="Google Shape;229;p8"/>
            <p:cNvSpPr/>
            <p:nvPr/>
          </p:nvSpPr>
          <p:spPr>
            <a:xfrm>
              <a:off x="0" y="3069346"/>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txBox="1"/>
            <p:nvPr/>
          </p:nvSpPr>
          <p:spPr>
            <a:xfrm>
              <a:off x="0" y="3069346"/>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Loss of Smell</a:t>
              </a:r>
              <a:endParaRPr/>
            </a:p>
          </p:txBody>
        </p:sp>
        <p:cxnSp>
          <p:nvCxnSpPr>
            <p:cNvPr id="231" name="Google Shape;231;p8"/>
            <p:cNvCxnSpPr/>
            <p:nvPr/>
          </p:nvCxnSpPr>
          <p:spPr>
            <a:xfrm>
              <a:off x="0" y="3410181"/>
              <a:ext cx="5291663" cy="0"/>
            </a:xfrm>
            <a:prstGeom prst="straightConnector1">
              <a:avLst/>
            </a:prstGeom>
            <a:solidFill>
              <a:srgbClr val="6FAB46"/>
            </a:solidFill>
            <a:ln w="12700" cap="flat" cmpd="sng">
              <a:solidFill>
                <a:srgbClr val="6FAB46"/>
              </a:solidFill>
              <a:prstDash val="solid"/>
              <a:miter lim="800000"/>
              <a:headEnd type="none" w="sm" len="sm"/>
              <a:tailEnd type="none" w="sm" len="sm"/>
            </a:ln>
          </p:spPr>
        </p:cxnSp>
        <p:sp>
          <p:nvSpPr>
            <p:cNvPr id="232" name="Google Shape;232;p8"/>
            <p:cNvSpPr/>
            <p:nvPr/>
          </p:nvSpPr>
          <p:spPr>
            <a:xfrm>
              <a:off x="0" y="3410181"/>
              <a:ext cx="5291663" cy="34083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txBox="1"/>
            <p:nvPr/>
          </p:nvSpPr>
          <p:spPr>
            <a:xfrm>
              <a:off x="0" y="3410181"/>
              <a:ext cx="5291663" cy="340834"/>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Loss of Taste </a:t>
              </a:r>
              <a:endParaRPr/>
            </a:p>
          </p:txBody>
        </p:sp>
      </p:grpSp>
      <p:sp>
        <p:nvSpPr>
          <p:cNvPr id="234" name="Google Shape;234;p8"/>
          <p:cNvSpPr/>
          <p:nvPr/>
        </p:nvSpPr>
        <p:spPr>
          <a:xfrm rot="10800000" flipH="1">
            <a:off x="0" y="6401226"/>
            <a:ext cx="12192000" cy="456774"/>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35" name="Google Shape;235;p8"/>
          <p:cNvSpPr txBox="1"/>
          <p:nvPr/>
        </p:nvSpPr>
        <p:spPr>
          <a:xfrm>
            <a:off x="1" y="6444519"/>
            <a:ext cx="121919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E2D5A7"/>
                </a:solidFill>
                <a:latin typeface="Calibri"/>
                <a:ea typeface="Calibri"/>
                <a:cs typeface="Calibri"/>
                <a:sym typeface="Calibri"/>
              </a:rPr>
              <a:t>International Science and Nutrition Society – CURARE CAUSAM – ISNS 2021  </a:t>
            </a:r>
            <a:endParaRPr/>
          </a:p>
        </p:txBody>
      </p:sp>
      <p:pic>
        <p:nvPicPr>
          <p:cNvPr id="236" name="Google Shape;236;p8" descr="Logo&#10;&#10;Description automatically generated"/>
          <p:cNvPicPr preferRelativeResize="0"/>
          <p:nvPr/>
        </p:nvPicPr>
        <p:blipFill rotWithShape="1">
          <a:blip r:embed="rId4">
            <a:alphaModFix/>
          </a:blip>
          <a:srcRect/>
          <a:stretch/>
        </p:blipFill>
        <p:spPr>
          <a:xfrm>
            <a:off x="10409552" y="5355478"/>
            <a:ext cx="1888496" cy="16429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2" name="Google Shape;242;p9"/>
          <p:cNvSpPr txBox="1">
            <a:spLocks noGrp="1"/>
          </p:cNvSpPr>
          <p:nvPr>
            <p:ph type="title"/>
          </p:nvPr>
        </p:nvSpPr>
        <p:spPr>
          <a:xfrm>
            <a:off x="6513788" y="365125"/>
            <a:ext cx="4840010" cy="18073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RISK FACTORS</a:t>
            </a:r>
            <a:endParaRPr/>
          </a:p>
        </p:txBody>
      </p:sp>
      <p:pic>
        <p:nvPicPr>
          <p:cNvPr id="243" name="Google Shape;243;p9"/>
          <p:cNvPicPr preferRelativeResize="0"/>
          <p:nvPr/>
        </p:nvPicPr>
        <p:blipFill rotWithShape="1">
          <a:blip r:embed="rId3">
            <a:alphaModFix/>
          </a:blip>
          <a:srcRect l="20302" r="12805"/>
          <a:stretch/>
        </p:blipFill>
        <p:spPr>
          <a:xfrm>
            <a:off x="20" y="10"/>
            <a:ext cx="6116549" cy="6857990"/>
          </a:xfrm>
          <a:custGeom>
            <a:avLst/>
            <a:gdLst/>
            <a:ahLst/>
            <a:cxnLst/>
            <a:rect l="l" t="t" r="r" b="b"/>
            <a:pathLst>
              <a:path w="6116569" h="6879321" extrusionOk="0">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grpSp>
        <p:nvGrpSpPr>
          <p:cNvPr id="244" name="Google Shape;244;p9"/>
          <p:cNvGrpSpPr/>
          <p:nvPr/>
        </p:nvGrpSpPr>
        <p:grpSpPr>
          <a:xfrm>
            <a:off x="6513788" y="1983272"/>
            <a:ext cx="4840010" cy="3575033"/>
            <a:chOff x="0" y="74959"/>
            <a:chExt cx="4840010" cy="3575033"/>
          </a:xfrm>
        </p:grpSpPr>
        <p:sp>
          <p:nvSpPr>
            <p:cNvPr id="245" name="Google Shape;245;p9"/>
            <p:cNvSpPr/>
            <p:nvPr/>
          </p:nvSpPr>
          <p:spPr>
            <a:xfrm>
              <a:off x="0" y="74959"/>
              <a:ext cx="4840010" cy="1252493"/>
            </a:xfrm>
            <a:prstGeom prst="roundRect">
              <a:avLst>
                <a:gd name="adj" fmla="val 16667"/>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txBox="1"/>
            <p:nvPr/>
          </p:nvSpPr>
          <p:spPr>
            <a:xfrm>
              <a:off x="61142" y="136101"/>
              <a:ext cx="4717726" cy="1130209"/>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b="0" i="0" u="none" strike="noStrike" cap="none">
                  <a:solidFill>
                    <a:schemeClr val="lt1"/>
                  </a:solidFill>
                  <a:latin typeface="Calibri"/>
                  <a:ea typeface="Calibri"/>
                  <a:cs typeface="Calibri"/>
                  <a:sym typeface="Calibri"/>
                </a:rPr>
                <a:t>Each of these factors can increase the risk of severe COVID-19 symptoms:</a:t>
              </a:r>
              <a:endParaRPr/>
            </a:p>
          </p:txBody>
        </p:sp>
        <p:sp>
          <p:nvSpPr>
            <p:cNvPr id="247" name="Google Shape;247;p9"/>
            <p:cNvSpPr/>
            <p:nvPr/>
          </p:nvSpPr>
          <p:spPr>
            <a:xfrm>
              <a:off x="0" y="1327452"/>
              <a:ext cx="4840010" cy="23225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0" y="1327452"/>
              <a:ext cx="4840010" cy="2322540"/>
            </a:xfrm>
            <a:prstGeom prst="rect">
              <a:avLst/>
            </a:prstGeom>
            <a:noFill/>
            <a:ln>
              <a:noFill/>
            </a:ln>
          </p:spPr>
          <p:txBody>
            <a:bodyPr spcFirstLastPara="1" wrap="square" lIns="153650" tIns="27925" rIns="156450" bIns="27925" anchor="t" anchorCtr="0">
              <a:noAutofit/>
            </a:bodyPr>
            <a:lstStyle/>
            <a:p>
              <a:pPr marL="171450" marR="0" lvl="1" indent="-171450" algn="l" rtl="0">
                <a:lnSpc>
                  <a:spcPct val="90000"/>
                </a:lnSpc>
                <a:spcBef>
                  <a:spcPts val="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Older age</a:t>
              </a:r>
              <a:endParaRPr/>
            </a:p>
            <a:p>
              <a:pPr marL="171450" marR="0" lvl="1" indent="-171450" algn="l" rtl="0">
                <a:lnSpc>
                  <a:spcPct val="90000"/>
                </a:lnSpc>
                <a:spcBef>
                  <a:spcPts val="34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Lung conditions, including asthma</a:t>
              </a:r>
              <a:endParaRPr/>
            </a:p>
            <a:p>
              <a:pPr marL="171450" marR="0" lvl="1" indent="-171450" algn="l" rtl="0">
                <a:lnSpc>
                  <a:spcPct val="90000"/>
                </a:lnSpc>
                <a:spcBef>
                  <a:spcPts val="34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Heart disease</a:t>
              </a:r>
              <a:endParaRPr/>
            </a:p>
            <a:p>
              <a:pPr marL="171450" marR="0" lvl="1" indent="-171450" algn="l" rtl="0">
                <a:lnSpc>
                  <a:spcPct val="90000"/>
                </a:lnSpc>
                <a:spcBef>
                  <a:spcPts val="34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Brain and nervous system conditions</a:t>
              </a:r>
              <a:endParaRPr/>
            </a:p>
            <a:p>
              <a:pPr marL="171450" marR="0" lvl="1" indent="-171450" algn="l" rtl="0">
                <a:lnSpc>
                  <a:spcPct val="90000"/>
                </a:lnSpc>
                <a:spcBef>
                  <a:spcPts val="34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Diabetes and obesity</a:t>
              </a:r>
              <a:endParaRPr/>
            </a:p>
            <a:p>
              <a:pPr marL="171450" marR="0" lvl="1" indent="-171450" algn="l" rtl="0">
                <a:lnSpc>
                  <a:spcPct val="90000"/>
                </a:lnSpc>
                <a:spcBef>
                  <a:spcPts val="34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Cancer and certain blood disorders </a:t>
              </a:r>
              <a:endParaRPr/>
            </a:p>
            <a:p>
              <a:pPr marL="171450" marR="0" lvl="1" indent="-171450" algn="l" rtl="0">
                <a:lnSpc>
                  <a:spcPct val="90000"/>
                </a:lnSpc>
                <a:spcBef>
                  <a:spcPts val="34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Chronic kidney or liver disease</a:t>
              </a:r>
              <a:endParaRPr/>
            </a:p>
            <a:p>
              <a:pPr marL="171450" marR="0" lvl="1" indent="-171450" algn="l" rtl="0">
                <a:lnSpc>
                  <a:spcPct val="90000"/>
                </a:lnSpc>
                <a:spcBef>
                  <a:spcPts val="34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Mineral and Nutrient Deficiency </a:t>
              </a:r>
              <a:endParaRPr/>
            </a:p>
          </p:txBody>
        </p:sp>
      </p:grpSp>
      <p:sp>
        <p:nvSpPr>
          <p:cNvPr id="249" name="Google Shape;249;p9"/>
          <p:cNvSpPr/>
          <p:nvPr/>
        </p:nvSpPr>
        <p:spPr>
          <a:xfrm>
            <a:off x="2" y="6452886"/>
            <a:ext cx="12191998" cy="405114"/>
          </a:xfrm>
          <a:prstGeom prst="rect">
            <a:avLst/>
          </a:prstGeom>
          <a:gradFill>
            <a:gsLst>
              <a:gs pos="0">
                <a:srgbClr val="3864B2"/>
              </a:gs>
              <a:gs pos="23000">
                <a:srgbClr val="3864B2"/>
              </a:gs>
              <a:gs pos="69000">
                <a:srgbClr val="2F5496"/>
              </a:gs>
              <a:gs pos="97000">
                <a:srgbClr val="2C4E8C"/>
              </a:gs>
              <a:gs pos="100000">
                <a:srgbClr val="2C4E8C"/>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0" name="Google Shape;250;p9"/>
          <p:cNvSpPr/>
          <p:nvPr/>
        </p:nvSpPr>
        <p:spPr>
          <a:xfrm>
            <a:off x="2684011" y="6519446"/>
            <a:ext cx="682093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E2D5A7"/>
                </a:solidFill>
                <a:latin typeface="Calibri"/>
                <a:ea typeface="Calibri"/>
                <a:cs typeface="Calibri"/>
                <a:sym typeface="Calibri"/>
              </a:rPr>
              <a:t>International Science and Nutrition Society – CURARE CAUSAM – ISNS 2021  </a:t>
            </a:r>
            <a:endParaRPr/>
          </a:p>
        </p:txBody>
      </p:sp>
      <p:pic>
        <p:nvPicPr>
          <p:cNvPr id="251" name="Google Shape;251;p9" descr="Logo&#10;&#10;Description automatically generated"/>
          <p:cNvPicPr preferRelativeResize="0"/>
          <p:nvPr/>
        </p:nvPicPr>
        <p:blipFill rotWithShape="1">
          <a:blip r:embed="rId4">
            <a:alphaModFix/>
          </a:blip>
          <a:srcRect/>
          <a:stretch/>
        </p:blipFill>
        <p:spPr>
          <a:xfrm>
            <a:off x="10396391" y="5340362"/>
            <a:ext cx="1888496" cy="164296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2487</Words>
  <Application>Microsoft Macintosh PowerPoint</Application>
  <PresentationFormat>Widescreen</PresentationFormat>
  <Paragraphs>169</Paragraphs>
  <Slides>23</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Avenir</vt:lpstr>
      <vt:lpstr>Calibri</vt:lpstr>
      <vt:lpstr>Office Theme</vt:lpstr>
      <vt:lpstr>Office Theme</vt:lpstr>
      <vt:lpstr>Science with  Dr. Christina Rahm  We will get started shortly.</vt:lpstr>
      <vt:lpstr>Medical Disclaimer:  </vt:lpstr>
      <vt:lpstr>Dr. Dori Naerbo, Ph.D. </vt:lpstr>
      <vt:lpstr>Dr. Christina Rahm CEO &amp; Chief Science Officer</vt:lpstr>
      <vt:lpstr> </vt:lpstr>
      <vt:lpstr>ISNS Case Study Presented by:   Dr. Norbert Ketskés</vt:lpstr>
      <vt:lpstr>COVID-19</vt:lpstr>
      <vt:lpstr>COVID-19  SYMPTOMS </vt:lpstr>
      <vt:lpstr>RISK FACTORS</vt:lpstr>
      <vt:lpstr>POST-COVID</vt:lpstr>
      <vt:lpstr>Pro-BNP</vt:lpstr>
      <vt:lpstr>PROPRIETARY BLENDS LEGEND</vt:lpstr>
      <vt:lpstr>ISNS  CASE STUDY: Post-COVID  Syndrome </vt:lpstr>
      <vt:lpstr>ISNS  CASE STUDY: Post-COVID  Syndrome </vt:lpstr>
      <vt:lpstr>Research Studies</vt:lpstr>
      <vt:lpstr>Nutritional status of patients with COVID-19 By Jae Hyoung Im,a Young Soo Je,b Jihyeon Baek,a Moon-Hyun Chung,c Hea Yoon Kwon,a,⁎,1 and Jin-Soo Leea,⁎,1 </vt:lpstr>
      <vt:lpstr>Feasibility of Vitamin C in the Treatment of Post Viral Fatigue with Focus on Long COVID, Based on a Systematic Review of IV Vitamin C on Fatigue By Claudia Vollbracht1,2,* and  Karin Kraft</vt:lpstr>
      <vt:lpstr>Turmeric as a Possible Treatment for COVID-19-Induced Anosmia and Ageusia By A. Bert Chabot 1 and Margaret P 2</vt:lpstr>
      <vt:lpstr>Revisiting pharmacological potentials of Nigella sativa seed: A promising option for COVID‐19 prevention and cure By Mohammad Nazrul Islam, 1 , 2 Khandkar Shaharina Hossain, 2 , 3 Partha Protim Sarker, 2 , 4 Jannatul Ferdous, 2 , 5 Md. Abdul Hannan, 2 , 6 , 7 Md. Masudur Rahman, 8 Dinh‐Toi Chu, 9 and Md. Jamal Uddincorresponding author 2 , 10</vt:lpstr>
      <vt:lpstr>The use of D-ribose in chronic fatigue syndrome and fibromyalgia: a pilot study By Jacob E Teitelbaum 1, Clarence Johnson, John St Cyr</vt:lpstr>
      <vt:lpstr>Vitamins and Minerals for Energy, Fatigue and Cognition: A Narrative Review of the Biochemical and Clinical Evidence By Anne-Laure Tardy,1,* Etienne Pouteau,1 Daniel Marquez,2 Cansu Yilmaz,3 and Andrew Scholey4 </vt:lpstr>
      <vt:lpstr>References </vt:lpstr>
      <vt:lpstr>Thank You For Joining Us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2</cp:revision>
  <dcterms:created xsi:type="dcterms:W3CDTF">2021-12-08T18:04:29Z</dcterms:created>
  <dcterms:modified xsi:type="dcterms:W3CDTF">2022-09-08T18:46:41Z</dcterms:modified>
</cp:coreProperties>
</file>